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19"/>
  </p:notesMasterIdLst>
  <p:sldIdLst>
    <p:sldId id="567" r:id="rId6"/>
    <p:sldId id="562" r:id="rId7"/>
    <p:sldId id="298" r:id="rId8"/>
    <p:sldId id="466" r:id="rId9"/>
    <p:sldId id="262" r:id="rId10"/>
    <p:sldId id="288" r:id="rId11"/>
    <p:sldId id="299" r:id="rId12"/>
    <p:sldId id="290" r:id="rId13"/>
    <p:sldId id="301" r:id="rId14"/>
    <p:sldId id="559" r:id="rId15"/>
    <p:sldId id="293" r:id="rId16"/>
    <p:sldId id="565" r:id="rId17"/>
    <p:sldId id="5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4AF589-435D-4D20-3044-DA06E396AE6D}" name="Guest User" initials="GU" userId="S::urn:spo:anon#350294b9a439d54caff7454c959e9042f29971628b05bcdb904d0215e81f7e70::" providerId="AD"/>
  <p188:author id="{85F073E1-53FF-C9C7-967D-009AC56210A2}" name="Marian Frattarola-Saulino" initials="MF" userId="S::marians@viapa.org::af703e92-308a-4c27-80ea-46e2aae32a4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FC4FF9-0A36-4573-868B-BE6901ADB4F6}" v="1" dt="2023-09-11T03:16:30.782"/>
    <p1510:client id="{65DFE92C-1C70-6893-C78E-59E088C3CECD}" v="2" dt="2023-09-25T18:22:05.730"/>
    <p1510:client id="{798F91FA-1231-449B-400F-13C49EF3B2F8}" v="8" dt="2023-09-11T00:14:28.595"/>
    <p1510:client id="{AFE86241-117E-4FAD-AEE7-72BD670832E3}" v="1" dt="2023-10-03T12:58:45.434"/>
    <p1510:client id="{E511438F-5F3F-A310-453F-94D90054B04E}" v="6" dt="2023-09-25T18:19:52.679"/>
    <p1510:client id="{EF8A0B48-ADC3-4F02-E926-5B4DC064EDFA}" v="3" dt="2023-09-11T03:15:34.7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71" autoAdjust="0"/>
  </p:normalViewPr>
  <p:slideViewPr>
    <p:cSldViewPr snapToGrid="0">
      <p:cViewPr varScale="1">
        <p:scale>
          <a:sx n="92" d="100"/>
          <a:sy n="92" d="100"/>
        </p:scale>
        <p:origin x="66" y="318"/>
      </p:cViewPr>
      <p:guideLst/>
    </p:cSldViewPr>
  </p:slideViewPr>
  <p:outlineViewPr>
    <p:cViewPr>
      <p:scale>
        <a:sx n="33" d="100"/>
        <a:sy n="33" d="100"/>
      </p:scale>
      <p:origin x="0" y="-24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Zotynia" userId="20f0c9d0-8e0f-4b2a-a76b-351e861b8247" providerId="ADAL" clId="{10FC4FF9-0A36-4573-868B-BE6901ADB4F6}"/>
    <pc:docChg chg="undo custSel delSld modSld">
      <pc:chgData name="Pamela Zotynia" userId="20f0c9d0-8e0f-4b2a-a76b-351e861b8247" providerId="ADAL" clId="{10FC4FF9-0A36-4573-868B-BE6901ADB4F6}" dt="2023-09-11T03:17:40.840" v="6" actId="2696"/>
      <pc:docMkLst>
        <pc:docMk/>
      </pc:docMkLst>
      <pc:sldChg chg="del">
        <pc:chgData name="Pamela Zotynia" userId="20f0c9d0-8e0f-4b2a-a76b-351e861b8247" providerId="ADAL" clId="{10FC4FF9-0A36-4573-868B-BE6901ADB4F6}" dt="2023-09-11T03:17:40.840" v="6" actId="2696"/>
        <pc:sldMkLst>
          <pc:docMk/>
          <pc:sldMk cId="6143707" sldId="563"/>
        </pc:sldMkLst>
      </pc:sldChg>
      <pc:sldChg chg="addSp delSp modSp mod">
        <pc:chgData name="Pamela Zotynia" userId="20f0c9d0-8e0f-4b2a-a76b-351e861b8247" providerId="ADAL" clId="{10FC4FF9-0A36-4573-868B-BE6901ADB4F6}" dt="2023-09-11T03:17:14.602" v="5" actId="27636"/>
        <pc:sldMkLst>
          <pc:docMk/>
          <pc:sldMk cId="4209615738" sldId="567"/>
        </pc:sldMkLst>
        <pc:spChg chg="mod">
          <ac:chgData name="Pamela Zotynia" userId="20f0c9d0-8e0f-4b2a-a76b-351e861b8247" providerId="ADAL" clId="{10FC4FF9-0A36-4573-868B-BE6901ADB4F6}" dt="2023-09-11T03:17:14.602" v="5" actId="27636"/>
          <ac:spMkLst>
            <pc:docMk/>
            <pc:sldMk cId="4209615738" sldId="567"/>
            <ac:spMk id="3" creationId="{C6EE2BB5-EB88-5E71-1193-4C5897CEB1A8}"/>
          </ac:spMkLst>
        </pc:spChg>
        <pc:picChg chg="add del">
          <ac:chgData name="Pamela Zotynia" userId="20f0c9d0-8e0f-4b2a-a76b-351e861b8247" providerId="ADAL" clId="{10FC4FF9-0A36-4573-868B-BE6901ADB4F6}" dt="2023-09-11T03:17:06.407" v="3" actId="22"/>
          <ac:picMkLst>
            <pc:docMk/>
            <pc:sldMk cId="4209615738" sldId="567"/>
            <ac:picMk id="7" creationId="{738C5B0B-E3F9-7233-7376-07B9FA7FA6A8}"/>
          </ac:picMkLst>
        </pc:picChg>
      </pc:sldChg>
    </pc:docChg>
  </pc:docChgLst>
  <pc:docChgLst>
    <pc:chgData name="Guest User" userId="S::urn:spo:anon#91b32abd8b2f58efb71e8fa8b79178cb7c0ce393ac371864e24b49ba842b7350::" providerId="AD" clId="Web-{AFE86241-117E-4FAD-AEE7-72BD670832E3}"/>
    <pc:docChg chg="modSld">
      <pc:chgData name="Guest User" userId="S::urn:spo:anon#91b32abd8b2f58efb71e8fa8b79178cb7c0ce393ac371864e24b49ba842b7350::" providerId="AD" clId="Web-{AFE86241-117E-4FAD-AEE7-72BD670832E3}" dt="2023-10-03T12:58:45.434" v="0" actId="1076"/>
      <pc:docMkLst>
        <pc:docMk/>
      </pc:docMkLst>
      <pc:sldChg chg="modSp">
        <pc:chgData name="Guest User" userId="S::urn:spo:anon#91b32abd8b2f58efb71e8fa8b79178cb7c0ce393ac371864e24b49ba842b7350::" providerId="AD" clId="Web-{AFE86241-117E-4FAD-AEE7-72BD670832E3}" dt="2023-10-03T12:58:45.434" v="0" actId="1076"/>
        <pc:sldMkLst>
          <pc:docMk/>
          <pc:sldMk cId="4209615738" sldId="567"/>
        </pc:sldMkLst>
        <pc:spChg chg="mod">
          <ac:chgData name="Guest User" userId="S::urn:spo:anon#91b32abd8b2f58efb71e8fa8b79178cb7c0ce393ac371864e24b49ba842b7350::" providerId="AD" clId="Web-{AFE86241-117E-4FAD-AEE7-72BD670832E3}" dt="2023-10-03T12:58:45.434" v="0" actId="1076"/>
          <ac:spMkLst>
            <pc:docMk/>
            <pc:sldMk cId="4209615738" sldId="567"/>
            <ac:spMk id="3" creationId="{C6EE2BB5-EB88-5E71-1193-4C5897CEB1A8}"/>
          </ac:spMkLst>
        </pc:spChg>
      </pc:sldChg>
    </pc:docChg>
  </pc:docChgLst>
  <pc:docChgLst>
    <pc:chgData name="Pamela Zotynia" userId="S::pamelaz@viapa.org::20f0c9d0-8e0f-4b2a-a76b-351e861b8247" providerId="AD" clId="Web-{798F91FA-1231-449B-400F-13C49EF3B2F8}"/>
    <pc:docChg chg="modSld">
      <pc:chgData name="Pamela Zotynia" userId="S::pamelaz@viapa.org::20f0c9d0-8e0f-4b2a-a76b-351e861b8247" providerId="AD" clId="Web-{798F91FA-1231-449B-400F-13C49EF3B2F8}" dt="2023-09-11T00:14:28.595" v="11" actId="20577"/>
      <pc:docMkLst>
        <pc:docMk/>
      </pc:docMkLst>
      <pc:sldChg chg="modSp">
        <pc:chgData name="Pamela Zotynia" userId="S::pamelaz@viapa.org::20f0c9d0-8e0f-4b2a-a76b-351e861b8247" providerId="AD" clId="Web-{798F91FA-1231-449B-400F-13C49EF3B2F8}" dt="2023-09-11T00:14:28.595" v="11" actId="20577"/>
        <pc:sldMkLst>
          <pc:docMk/>
          <pc:sldMk cId="918371885" sldId="566"/>
        </pc:sldMkLst>
        <pc:spChg chg="mod">
          <ac:chgData name="Pamela Zotynia" userId="S::pamelaz@viapa.org::20f0c9d0-8e0f-4b2a-a76b-351e861b8247" providerId="AD" clId="Web-{798F91FA-1231-449B-400F-13C49EF3B2F8}" dt="2023-09-11T00:14:28.595" v="11" actId="20577"/>
          <ac:spMkLst>
            <pc:docMk/>
            <pc:sldMk cId="918371885" sldId="566"/>
            <ac:spMk id="3" creationId="{9B31C59C-D99B-4F1C-AA01-BEAF4BB8319E}"/>
          </ac:spMkLst>
        </pc:spChg>
      </pc:sldChg>
    </pc:docChg>
  </pc:docChgLst>
  <pc:docChgLst>
    <pc:chgData name="Pamela Zotynia" userId="748f0389e04eecbe" providerId="LiveId" clId="{0368227D-BAC9-4F1E-8D24-5265C363AC3D}"/>
    <pc:docChg chg="delSld">
      <pc:chgData name="Pamela Zotynia" userId="748f0389e04eecbe" providerId="LiveId" clId="{0368227D-BAC9-4F1E-8D24-5265C363AC3D}" dt="2023-08-29T18:03:29.734" v="5" actId="2696"/>
      <pc:docMkLst>
        <pc:docMk/>
      </pc:docMkLst>
      <pc:sldChg chg="del">
        <pc:chgData name="Pamela Zotynia" userId="748f0389e04eecbe" providerId="LiveId" clId="{0368227D-BAC9-4F1E-8D24-5265C363AC3D}" dt="2023-08-28T14:44:39.070" v="1" actId="2696"/>
        <pc:sldMkLst>
          <pc:docMk/>
          <pc:sldMk cId="3165906854" sldId="259"/>
        </pc:sldMkLst>
      </pc:sldChg>
      <pc:sldChg chg="del">
        <pc:chgData name="Pamela Zotynia" userId="748f0389e04eecbe" providerId="LiveId" clId="{0368227D-BAC9-4F1E-8D24-5265C363AC3D}" dt="2023-08-28T14:44:34.874" v="0" actId="2696"/>
        <pc:sldMkLst>
          <pc:docMk/>
          <pc:sldMk cId="4244214288" sldId="260"/>
        </pc:sldMkLst>
      </pc:sldChg>
      <pc:sldChg chg="del">
        <pc:chgData name="Pamela Zotynia" userId="748f0389e04eecbe" providerId="LiveId" clId="{0368227D-BAC9-4F1E-8D24-5265C363AC3D}" dt="2023-08-28T14:44:59.926" v="4" actId="2696"/>
        <pc:sldMkLst>
          <pc:docMk/>
          <pc:sldMk cId="3971753008" sldId="285"/>
        </pc:sldMkLst>
      </pc:sldChg>
      <pc:sldChg chg="del">
        <pc:chgData name="Pamela Zotynia" userId="748f0389e04eecbe" providerId="LiveId" clId="{0368227D-BAC9-4F1E-8D24-5265C363AC3D}" dt="2023-08-28T14:44:53.353" v="3" actId="2696"/>
        <pc:sldMkLst>
          <pc:docMk/>
          <pc:sldMk cId="1278306803" sldId="296"/>
        </pc:sldMkLst>
      </pc:sldChg>
      <pc:sldChg chg="del">
        <pc:chgData name="Pamela Zotynia" userId="748f0389e04eecbe" providerId="LiveId" clId="{0368227D-BAC9-4F1E-8D24-5265C363AC3D}" dt="2023-08-28T14:44:48.407" v="2" actId="2696"/>
        <pc:sldMkLst>
          <pc:docMk/>
          <pc:sldMk cId="308996037" sldId="564"/>
        </pc:sldMkLst>
      </pc:sldChg>
      <pc:sldChg chg="del">
        <pc:chgData name="Pamela Zotynia" userId="748f0389e04eecbe" providerId="LiveId" clId="{0368227D-BAC9-4F1E-8D24-5265C363AC3D}" dt="2023-08-29T18:03:29.734" v="5" actId="2696"/>
        <pc:sldMkLst>
          <pc:docMk/>
          <pc:sldMk cId="918371885" sldId="566"/>
        </pc:sldMkLst>
      </pc:sldChg>
      <pc:sldMasterChg chg="delSldLayout">
        <pc:chgData name="Pamela Zotynia" userId="748f0389e04eecbe" providerId="LiveId" clId="{0368227D-BAC9-4F1E-8D24-5265C363AC3D}" dt="2023-08-28T14:44:59.926" v="4" actId="2696"/>
        <pc:sldMasterMkLst>
          <pc:docMk/>
          <pc:sldMasterMk cId="1228817132" sldId="2147483673"/>
        </pc:sldMasterMkLst>
        <pc:sldLayoutChg chg="del">
          <pc:chgData name="Pamela Zotynia" userId="748f0389e04eecbe" providerId="LiveId" clId="{0368227D-BAC9-4F1E-8D24-5265C363AC3D}" dt="2023-08-28T14:44:59.926" v="4" actId="2696"/>
          <pc:sldLayoutMkLst>
            <pc:docMk/>
            <pc:sldMasterMk cId="1228817132" sldId="2147483673"/>
            <pc:sldLayoutMk cId="3522298728" sldId="2147483674"/>
          </pc:sldLayoutMkLst>
        </pc:sldLayoutChg>
      </pc:sldMasterChg>
    </pc:docChg>
  </pc:docChgLst>
  <pc:docChgLst>
    <pc:chgData name="Pamela Zotynia" userId="S::pamelaz@viapa.org::20f0c9d0-8e0f-4b2a-a76b-351e861b8247" providerId="AD" clId="Web-{EF8A0B48-ADC3-4F02-E926-5B4DC064EDFA}"/>
    <pc:docChg chg="modSld">
      <pc:chgData name="Pamela Zotynia" userId="S::pamelaz@viapa.org::20f0c9d0-8e0f-4b2a-a76b-351e861b8247" providerId="AD" clId="Web-{EF8A0B48-ADC3-4F02-E926-5B4DC064EDFA}" dt="2023-09-11T03:15:34.766" v="1"/>
      <pc:docMkLst>
        <pc:docMk/>
      </pc:docMkLst>
      <pc:sldChg chg="addSp delSp modSp">
        <pc:chgData name="Pamela Zotynia" userId="S::pamelaz@viapa.org::20f0c9d0-8e0f-4b2a-a76b-351e861b8247" providerId="AD" clId="Web-{EF8A0B48-ADC3-4F02-E926-5B4DC064EDFA}" dt="2023-09-11T03:15:34.766" v="1"/>
        <pc:sldMkLst>
          <pc:docMk/>
          <pc:sldMk cId="6143707" sldId="563"/>
        </pc:sldMkLst>
        <pc:picChg chg="add del mod">
          <ac:chgData name="Pamela Zotynia" userId="S::pamelaz@viapa.org::20f0c9d0-8e0f-4b2a-a76b-351e861b8247" providerId="AD" clId="Web-{EF8A0B48-ADC3-4F02-E926-5B4DC064EDFA}" dt="2023-09-11T03:15:34.766" v="1"/>
          <ac:picMkLst>
            <pc:docMk/>
            <pc:sldMk cId="6143707" sldId="563"/>
            <ac:picMk id="5" creationId="{99DCB5D1-F09F-A4E4-F39D-385DED410333}"/>
          </ac:picMkLst>
        </pc:picChg>
      </pc:sldChg>
    </pc:docChg>
  </pc:docChgLst>
  <pc:docChgLst>
    <pc:chgData name="Pamela Zotynia" userId="S::pamelaz@viapa.org::20f0c9d0-8e0f-4b2a-a76b-351e861b8247" providerId="AD" clId="Web-{E511438F-5F3F-A310-453F-94D90054B04E}"/>
    <pc:docChg chg="modSld">
      <pc:chgData name="Pamela Zotynia" userId="S::pamelaz@viapa.org::20f0c9d0-8e0f-4b2a-a76b-351e861b8247" providerId="AD" clId="Web-{E511438F-5F3F-A310-453F-94D90054B04E}" dt="2023-09-25T18:19:52.679" v="4" actId="14100"/>
      <pc:docMkLst>
        <pc:docMk/>
      </pc:docMkLst>
      <pc:sldChg chg="addSp delSp modSp">
        <pc:chgData name="Pamela Zotynia" userId="S::pamelaz@viapa.org::20f0c9d0-8e0f-4b2a-a76b-351e861b8247" providerId="AD" clId="Web-{E511438F-5F3F-A310-453F-94D90054B04E}" dt="2023-09-25T18:19:52.679" v="4" actId="14100"/>
        <pc:sldMkLst>
          <pc:docMk/>
          <pc:sldMk cId="4209615738" sldId="567"/>
        </pc:sldMkLst>
        <pc:picChg chg="add mod">
          <ac:chgData name="Pamela Zotynia" userId="S::pamelaz@viapa.org::20f0c9d0-8e0f-4b2a-a76b-351e861b8247" providerId="AD" clId="Web-{E511438F-5F3F-A310-453F-94D90054B04E}" dt="2023-09-25T18:19:52.679" v="4" actId="14100"/>
          <ac:picMkLst>
            <pc:docMk/>
            <pc:sldMk cId="4209615738" sldId="567"/>
            <ac:picMk id="5" creationId="{3CE2AED3-1C43-5E36-F945-A7840B76DD39}"/>
          </ac:picMkLst>
        </pc:picChg>
        <pc:picChg chg="del">
          <ac:chgData name="Pamela Zotynia" userId="S::pamelaz@viapa.org::20f0c9d0-8e0f-4b2a-a76b-351e861b8247" providerId="AD" clId="Web-{E511438F-5F3F-A310-453F-94D90054B04E}" dt="2023-09-25T18:19:14.195" v="0"/>
          <ac:picMkLst>
            <pc:docMk/>
            <pc:sldMk cId="4209615738" sldId="567"/>
            <ac:picMk id="10" creationId="{B237D2F5-11FC-4B78-0778-8DDD84A268C8}"/>
          </ac:picMkLst>
        </pc:picChg>
      </pc:sldChg>
    </pc:docChg>
  </pc:docChgLst>
  <pc:docChgLst>
    <pc:chgData name="Pamela Zotynia" userId="S::pamelaz@viapa.org::20f0c9d0-8e0f-4b2a-a76b-351e861b8247" providerId="AD" clId="Web-{65DFE92C-1C70-6893-C78E-59E088C3CECD}"/>
    <pc:docChg chg="modSld">
      <pc:chgData name="Pamela Zotynia" userId="S::pamelaz@viapa.org::20f0c9d0-8e0f-4b2a-a76b-351e861b8247" providerId="AD" clId="Web-{65DFE92C-1C70-6893-C78E-59E088C3CECD}" dt="2023-09-25T18:22:05.730" v="1" actId="1076"/>
      <pc:docMkLst>
        <pc:docMk/>
      </pc:docMkLst>
      <pc:sldChg chg="modSp">
        <pc:chgData name="Pamela Zotynia" userId="S::pamelaz@viapa.org::20f0c9d0-8e0f-4b2a-a76b-351e861b8247" providerId="AD" clId="Web-{65DFE92C-1C70-6893-C78E-59E088C3CECD}" dt="2023-09-25T18:22:05.730" v="1" actId="1076"/>
        <pc:sldMkLst>
          <pc:docMk/>
          <pc:sldMk cId="4209615738" sldId="567"/>
        </pc:sldMkLst>
        <pc:picChg chg="mod">
          <ac:chgData name="Pamela Zotynia" userId="S::pamelaz@viapa.org::20f0c9d0-8e0f-4b2a-a76b-351e861b8247" providerId="AD" clId="Web-{65DFE92C-1C70-6893-C78E-59E088C3CECD}" dt="2023-09-25T18:22:05.730" v="1" actId="1076"/>
          <ac:picMkLst>
            <pc:docMk/>
            <pc:sldMk cId="4209615738" sldId="567"/>
            <ac:picMk id="5" creationId="{3CE2AED3-1C43-5E36-F945-A7840B76DD3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06DED-93E6-4C22-9F3F-2BD4A94E518A}" type="datetimeFigureOut">
              <a:rPr lang="en-US" smtClean="0"/>
              <a:t>10/3/2023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3A63C4-C659-403D-9DAC-0AED036DFC95}" type="slidenum">
              <a:rPr lang="en-US" smtClean="0"/>
              <a:t>‹#›</a:t>
            </a:fld>
            <a:endParaRPr lang="en-US"/>
          </a:p>
        </p:txBody>
      </p:sp>
    </p:spTree>
    <p:extLst>
      <p:ext uri="{BB962C8B-B14F-4D97-AF65-F5344CB8AC3E}">
        <p14:creationId xmlns:p14="http://schemas.microsoft.com/office/powerpoint/2010/main" val="4065193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3826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9421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buFont typeface="Arial" panose="020B0604020202020204" pitchFamily="34" charset="0"/>
              <a:buChar char="•"/>
            </a:pPr>
            <a:endParaRPr lang="en-US" sz="1800" dirty="0">
              <a:solidFill>
                <a:srgbClr val="000000"/>
              </a:solidFill>
              <a:latin typeface="Calibri"/>
              <a:ea typeface="Calibri"/>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4618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577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800" dirty="0">
              <a:latin typeface="Verdana"/>
              <a:ea typeface="Verdana"/>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144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1416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6797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209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9395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209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7DD03-1095-48F8-8971-C0D4DA0B47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2D5C1F-4D3A-4ACB-8678-4AE2CC1CEE6D}"/>
              </a:ext>
            </a:extLst>
          </p:cNvPr>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CE190C-6FC9-46D3-81DA-EB8F6CE5BDA2}"/>
              </a:ext>
            </a:extLst>
          </p:cNvPr>
          <p:cNvSpPr>
            <a:spLocks noGrp="1"/>
          </p:cNvSpPr>
          <p:nvPr>
            <p:ph type="dt" sz="half" idx="10"/>
          </p:nvPr>
        </p:nvSpPr>
        <p:spPr/>
        <p:txBody>
          <a:bodyPr/>
          <a:lstStyle>
            <a:lvl1pPr>
              <a:defRPr sz="1800"/>
            </a:lvl1pPr>
          </a:lstStyle>
          <a:p>
            <a:fld id="{6A742D7B-033D-4D14-81FF-9CB61D07177D}" type="datetime1">
              <a:rPr lang="en-US" smtClean="0"/>
              <a:t>10/3/2023</a:t>
            </a:fld>
            <a:endParaRPr lang="en-US"/>
          </a:p>
        </p:txBody>
      </p:sp>
      <p:sp>
        <p:nvSpPr>
          <p:cNvPr id="5" name="Footer Placeholder 4">
            <a:extLst>
              <a:ext uri="{FF2B5EF4-FFF2-40B4-BE49-F238E27FC236}">
                <a16:creationId xmlns:a16="http://schemas.microsoft.com/office/drawing/2014/main" id="{14596BE6-A0B2-4FEE-AAB0-02B1E3094443}"/>
              </a:ext>
            </a:extLst>
          </p:cNvPr>
          <p:cNvSpPr>
            <a:spLocks noGrp="1"/>
          </p:cNvSpPr>
          <p:nvPr>
            <p:ph type="ftr" sz="quarter" idx="11"/>
          </p:nvPr>
        </p:nvSpPr>
        <p:spPr/>
        <p:txBody>
          <a:bodyPr/>
          <a:lstStyle>
            <a:lvl1pPr>
              <a:defRPr sz="18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D43A447B-80BC-4B84-B2C8-6FC1C694E5AA}"/>
              </a:ext>
            </a:extLst>
          </p:cNvPr>
          <p:cNvSpPr>
            <a:spLocks noGrp="1"/>
          </p:cNvSpPr>
          <p:nvPr>
            <p:ph type="sldNum" sz="quarter" idx="12"/>
          </p:nvPr>
        </p:nvSpPr>
        <p:spPr/>
        <p:txBody>
          <a:bodyPr/>
          <a:lstStyle>
            <a:lvl1pPr>
              <a:defRPr sz="1800">
                <a:solidFill>
                  <a:schemeClr val="tx1"/>
                </a:solidFill>
              </a:defRPr>
            </a:lvl1pPr>
          </a:lstStyle>
          <a:p>
            <a:fld id="{BAFF7539-182B-4D1D-8863-BA9E207FA7A6}" type="slidenum">
              <a:rPr lang="en-US" smtClean="0"/>
              <a:t>‹#›</a:t>
            </a:fld>
            <a:endParaRPr lang="en-US"/>
          </a:p>
        </p:txBody>
      </p:sp>
    </p:spTree>
    <p:extLst>
      <p:ext uri="{BB962C8B-B14F-4D97-AF65-F5344CB8AC3E}">
        <p14:creationId xmlns:p14="http://schemas.microsoft.com/office/powerpoint/2010/main" val="2377038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8DAB-E6B0-4A11-A481-1FE83BB504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BAE6FF-D5EA-41C6-9D82-DD356AAED0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A1820-B3A1-418A-93B7-029587CB8538}"/>
              </a:ext>
            </a:extLst>
          </p:cNvPr>
          <p:cNvSpPr>
            <a:spLocks noGrp="1"/>
          </p:cNvSpPr>
          <p:nvPr>
            <p:ph type="dt" sz="half" idx="10"/>
          </p:nvPr>
        </p:nvSpPr>
        <p:spPr/>
        <p:txBody>
          <a:bodyPr/>
          <a:lstStyle/>
          <a:p>
            <a:fld id="{A3DB65C1-2DE6-4C0C-AFC6-8795497C7A28}" type="datetime1">
              <a:rPr lang="en-US" smtClean="0"/>
              <a:t>10/3/2023</a:t>
            </a:fld>
            <a:endParaRPr lang="en-US"/>
          </a:p>
        </p:txBody>
      </p:sp>
      <p:sp>
        <p:nvSpPr>
          <p:cNvPr id="5" name="Footer Placeholder 4">
            <a:extLst>
              <a:ext uri="{FF2B5EF4-FFF2-40B4-BE49-F238E27FC236}">
                <a16:creationId xmlns:a16="http://schemas.microsoft.com/office/drawing/2014/main" id="{D7869BED-4528-4F3B-8CD0-5B4141121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0C6555-054F-45EB-93D5-2A6553698E1C}"/>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3289529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F0C472-A6D8-4E30-86D4-21486CE3AE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75EAFD-F9C0-4659-8BEA-27426ECC27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A5FB32-BE8A-4D5B-B656-ABB55F9B1D16}"/>
              </a:ext>
            </a:extLst>
          </p:cNvPr>
          <p:cNvSpPr>
            <a:spLocks noGrp="1"/>
          </p:cNvSpPr>
          <p:nvPr>
            <p:ph type="dt" sz="half" idx="10"/>
          </p:nvPr>
        </p:nvSpPr>
        <p:spPr/>
        <p:txBody>
          <a:bodyPr/>
          <a:lstStyle/>
          <a:p>
            <a:fld id="{911D995F-B81A-4A9F-B204-1ADEBB31A7C7}" type="datetime1">
              <a:rPr lang="en-US" smtClean="0"/>
              <a:t>10/3/2023</a:t>
            </a:fld>
            <a:endParaRPr lang="en-US"/>
          </a:p>
        </p:txBody>
      </p:sp>
      <p:sp>
        <p:nvSpPr>
          <p:cNvPr id="5" name="Footer Placeholder 4">
            <a:extLst>
              <a:ext uri="{FF2B5EF4-FFF2-40B4-BE49-F238E27FC236}">
                <a16:creationId xmlns:a16="http://schemas.microsoft.com/office/drawing/2014/main" id="{9B34DE93-6DDC-42CF-82D4-48FD78143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A2195C-0E18-4D1A-9E3B-D35A32440774}"/>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3350863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4F8D6-15D5-497B-AB1D-FE37191BA4AD}"/>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6F8342C5-F8C2-4D7B-AD05-49D2A1B94BED}"/>
              </a:ext>
            </a:extLst>
          </p:cNvPr>
          <p:cNvSpPr>
            <a:spLocks noGrp="1"/>
          </p:cNvSpPr>
          <p:nvPr>
            <p:ph type="body"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DBC8A2-A8CE-42D1-B1E7-484B8538DB35}"/>
              </a:ext>
            </a:extLst>
          </p:cNvPr>
          <p:cNvSpPr>
            <a:spLocks noGrp="1"/>
          </p:cNvSpPr>
          <p:nvPr>
            <p:ph type="dt" sz="half" idx="10"/>
          </p:nvPr>
        </p:nvSpPr>
        <p:spPr/>
        <p:txBody>
          <a:bodyPr/>
          <a:lstStyle/>
          <a:p>
            <a:fld id="{626FFECF-CC51-4066-A5BD-94E920052BC3}" type="datetime1">
              <a:rPr lang="en-US" smtClean="0"/>
              <a:t>10/3/2023</a:t>
            </a:fld>
            <a:endParaRPr lang="en-US"/>
          </a:p>
        </p:txBody>
      </p:sp>
      <p:sp>
        <p:nvSpPr>
          <p:cNvPr id="5" name="Footer Placeholder 4">
            <a:extLst>
              <a:ext uri="{FF2B5EF4-FFF2-40B4-BE49-F238E27FC236}">
                <a16:creationId xmlns:a16="http://schemas.microsoft.com/office/drawing/2014/main" id="{B36603E4-429B-4407-80EA-A7B37160FD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0E042-7CD2-4079-8332-CE8D9B648C2F}"/>
              </a:ext>
            </a:extLst>
          </p:cNvPr>
          <p:cNvSpPr>
            <a:spLocks noGrp="1"/>
          </p:cNvSpPr>
          <p:nvPr>
            <p:ph type="sldNum" sz="quarter" idx="12"/>
          </p:nvPr>
        </p:nvSpPr>
        <p:spPr/>
        <p:txBody>
          <a:bodyPr/>
          <a:lstStyle/>
          <a:p>
            <a:fld id="{A5C8F209-0BE7-4F94-8915-A3CF9146FC46}" type="slidenum">
              <a:rPr lang="en-US" smtClean="0"/>
              <a:t>‹#›</a:t>
            </a:fld>
            <a:endParaRPr lang="en-US"/>
          </a:p>
        </p:txBody>
      </p:sp>
    </p:spTree>
    <p:extLst>
      <p:ext uri="{BB962C8B-B14F-4D97-AF65-F5344CB8AC3E}">
        <p14:creationId xmlns:p14="http://schemas.microsoft.com/office/powerpoint/2010/main" val="2115814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DEF56-8E7C-A8CD-278E-21ECFEB78F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51C0BE-6823-8C42-4CE5-5C878F6AEB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B9156F-6BFE-E8C8-5569-6A7885108662}"/>
              </a:ext>
            </a:extLst>
          </p:cNvPr>
          <p:cNvSpPr>
            <a:spLocks noGrp="1"/>
          </p:cNvSpPr>
          <p:nvPr>
            <p:ph type="dt" sz="half" idx="10"/>
          </p:nvPr>
        </p:nvSpPr>
        <p:spPr/>
        <p:txBody>
          <a:bodyPr/>
          <a:lstStyle/>
          <a:p>
            <a:fld id="{CC880A4E-9953-4405-A668-8D3D4C554798}" type="datetime1">
              <a:rPr lang="en-US" smtClean="0"/>
              <a:t>10/3/2023</a:t>
            </a:fld>
            <a:endParaRPr lang="en-US"/>
          </a:p>
        </p:txBody>
      </p:sp>
      <p:sp>
        <p:nvSpPr>
          <p:cNvPr id="5" name="Footer Placeholder 4">
            <a:extLst>
              <a:ext uri="{FF2B5EF4-FFF2-40B4-BE49-F238E27FC236}">
                <a16:creationId xmlns:a16="http://schemas.microsoft.com/office/drawing/2014/main" id="{7931E20D-9D61-E460-D568-FF99A759CE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9F43A9-FA90-9173-AE4B-FB28A608F432}"/>
              </a:ext>
            </a:extLst>
          </p:cNvPr>
          <p:cNvSpPr>
            <a:spLocks noGrp="1"/>
          </p:cNvSpPr>
          <p:nvPr>
            <p:ph type="sldNum" sz="quarter" idx="12"/>
          </p:nvPr>
        </p:nvSpPr>
        <p:spPr/>
        <p:txBody>
          <a:bodyPr/>
          <a:lstStyle/>
          <a:p>
            <a:fld id="{674E0EF2-E3D0-483D-A16E-6191A01ADC6F}" type="slidenum">
              <a:rPr lang="en-US" smtClean="0"/>
              <a:t>‹#›</a:t>
            </a:fld>
            <a:endParaRPr lang="en-US"/>
          </a:p>
        </p:txBody>
      </p:sp>
    </p:spTree>
    <p:extLst>
      <p:ext uri="{BB962C8B-B14F-4D97-AF65-F5344CB8AC3E}">
        <p14:creationId xmlns:p14="http://schemas.microsoft.com/office/powerpoint/2010/main" val="166770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5DA2F-6BE9-46F9-B011-8EA2A74B240C}"/>
              </a:ext>
            </a:extLst>
          </p:cNvPr>
          <p:cNvSpPr>
            <a:spLocks noGrp="1"/>
          </p:cNvSpPr>
          <p:nvPr>
            <p:ph type="title"/>
          </p:nvPr>
        </p:nvSpPr>
        <p:spPr>
          <a:xfrm>
            <a:off x="838200" y="600515"/>
            <a:ext cx="10515600" cy="1325563"/>
          </a:xfrm>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EF2AA8E8-8528-4E02-8EB6-D8ACE835FBA1}"/>
              </a:ext>
            </a:extLst>
          </p:cNvPr>
          <p:cNvSpPr>
            <a:spLocks noGrp="1"/>
          </p:cNvSpPr>
          <p:nvPr>
            <p:ph idx="1"/>
          </p:nvPr>
        </p:nvSpPr>
        <p:spPr>
          <a:xfrm>
            <a:off x="838200" y="2005012"/>
            <a:ext cx="10515600" cy="425247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558E5D05-C1D8-482B-B0D7-297FB792D18C}"/>
              </a:ext>
            </a:extLst>
          </p:cNvPr>
          <p:cNvSpPr>
            <a:spLocks noGrp="1"/>
          </p:cNvSpPr>
          <p:nvPr>
            <p:ph type="dt" sz="half" idx="10"/>
          </p:nvPr>
        </p:nvSpPr>
        <p:spPr/>
        <p:txBody>
          <a:bodyPr/>
          <a:lstStyle>
            <a:lvl1pPr>
              <a:defRPr sz="1800">
                <a:solidFill>
                  <a:schemeClr val="tx1"/>
                </a:solidFill>
              </a:defRPr>
            </a:lvl1pPr>
          </a:lstStyle>
          <a:p>
            <a:fld id="{D5867E30-8A88-4F2A-9847-23E656D8A686}" type="datetime1">
              <a:rPr lang="en-US" smtClean="0"/>
              <a:t>10/3/2023</a:t>
            </a:fld>
            <a:endParaRPr lang="en-US"/>
          </a:p>
        </p:txBody>
      </p:sp>
      <p:sp>
        <p:nvSpPr>
          <p:cNvPr id="5" name="Footer Placeholder 4">
            <a:extLst>
              <a:ext uri="{FF2B5EF4-FFF2-40B4-BE49-F238E27FC236}">
                <a16:creationId xmlns:a16="http://schemas.microsoft.com/office/drawing/2014/main" id="{CC4C234D-B6F2-4948-88EF-B6CC938049B4}"/>
              </a:ext>
            </a:extLst>
          </p:cNvPr>
          <p:cNvSpPr>
            <a:spLocks noGrp="1"/>
          </p:cNvSpPr>
          <p:nvPr>
            <p:ph type="ftr" sz="quarter" idx="11"/>
          </p:nvPr>
        </p:nvSpPr>
        <p:spPr/>
        <p:txBody>
          <a:bodyPr/>
          <a:lstStyle>
            <a:lvl1pPr>
              <a:defRPr sz="18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3065CABC-FCEC-4E30-AF2C-DF4F8B20CEE3}"/>
              </a:ext>
            </a:extLst>
          </p:cNvPr>
          <p:cNvSpPr>
            <a:spLocks noGrp="1"/>
          </p:cNvSpPr>
          <p:nvPr>
            <p:ph type="sldNum" sz="quarter" idx="12"/>
          </p:nvPr>
        </p:nvSpPr>
        <p:spPr/>
        <p:txBody>
          <a:bodyPr/>
          <a:lstStyle>
            <a:lvl1pPr>
              <a:defRPr sz="1800">
                <a:solidFill>
                  <a:schemeClr val="tx1"/>
                </a:solidFill>
              </a:defRPr>
            </a:lvl1pPr>
          </a:lstStyle>
          <a:p>
            <a:fld id="{BAFF7539-182B-4D1D-8863-BA9E207FA7A6}" type="slidenum">
              <a:rPr lang="en-US" smtClean="0"/>
              <a:t>‹#›</a:t>
            </a:fld>
            <a:endParaRPr lang="en-US"/>
          </a:p>
        </p:txBody>
      </p:sp>
    </p:spTree>
    <p:extLst>
      <p:ext uri="{BB962C8B-B14F-4D97-AF65-F5344CB8AC3E}">
        <p14:creationId xmlns:p14="http://schemas.microsoft.com/office/powerpoint/2010/main" val="249130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6396D-5CBE-430F-8B9C-1A4FC3D21C7D}"/>
              </a:ext>
            </a:extLst>
          </p:cNvPr>
          <p:cNvSpPr>
            <a:spLocks noGrp="1"/>
          </p:cNvSpPr>
          <p:nvPr>
            <p:ph type="title"/>
          </p:nvPr>
        </p:nvSpPr>
        <p:spPr>
          <a:xfrm>
            <a:off x="831850" y="1709738"/>
            <a:ext cx="10515600" cy="1902595"/>
          </a:xfrm>
        </p:spPr>
        <p:txBody>
          <a:bodyPr anchor="b">
            <a:normAutofit/>
          </a:bodyPr>
          <a:lstStyle>
            <a:lvl1pPr algn="ctr">
              <a:defRPr sz="4400" baseline="0"/>
            </a:lvl1pPr>
          </a:lstStyle>
          <a:p>
            <a:r>
              <a:rPr lang="en-US"/>
              <a:t>Click to edit Master title style</a:t>
            </a:r>
          </a:p>
        </p:txBody>
      </p:sp>
      <p:sp>
        <p:nvSpPr>
          <p:cNvPr id="3" name="Text Placeholder 2">
            <a:extLst>
              <a:ext uri="{FF2B5EF4-FFF2-40B4-BE49-F238E27FC236}">
                <a16:creationId xmlns:a16="http://schemas.microsoft.com/office/drawing/2014/main" id="{84565222-8EF8-494E-BBD1-5BC1334F4780}"/>
              </a:ext>
            </a:extLst>
          </p:cNvPr>
          <p:cNvSpPr>
            <a:spLocks noGrp="1"/>
          </p:cNvSpPr>
          <p:nvPr>
            <p:ph type="body" idx="1"/>
          </p:nvPr>
        </p:nvSpPr>
        <p:spPr>
          <a:xfrm>
            <a:off x="831850" y="3756544"/>
            <a:ext cx="10515600" cy="1500187"/>
          </a:xfrm>
        </p:spPr>
        <p:txBody>
          <a:bodyPr>
            <a:normAutofit/>
          </a:bodyPr>
          <a:lstStyle>
            <a:lvl1pPr marL="0" indent="0" algn="ctr">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383EB0-D805-4ABB-B06F-B42614A6AB87}"/>
              </a:ext>
            </a:extLst>
          </p:cNvPr>
          <p:cNvSpPr>
            <a:spLocks noGrp="1"/>
          </p:cNvSpPr>
          <p:nvPr>
            <p:ph type="dt" sz="half" idx="10"/>
          </p:nvPr>
        </p:nvSpPr>
        <p:spPr/>
        <p:txBody>
          <a:bodyPr/>
          <a:lstStyle>
            <a:lvl1pPr>
              <a:defRPr sz="1800">
                <a:solidFill>
                  <a:schemeClr val="tx1"/>
                </a:solidFill>
              </a:defRPr>
            </a:lvl1pPr>
          </a:lstStyle>
          <a:p>
            <a:fld id="{6F1B7A55-24A4-49A2-A78B-191A69C28227}" type="datetime1">
              <a:rPr lang="en-US" smtClean="0"/>
              <a:t>10/3/2023</a:t>
            </a:fld>
            <a:endParaRPr lang="en-US"/>
          </a:p>
        </p:txBody>
      </p:sp>
      <p:sp>
        <p:nvSpPr>
          <p:cNvPr id="5" name="Footer Placeholder 4">
            <a:extLst>
              <a:ext uri="{FF2B5EF4-FFF2-40B4-BE49-F238E27FC236}">
                <a16:creationId xmlns:a16="http://schemas.microsoft.com/office/drawing/2014/main" id="{2A1446C1-4B3D-4324-BBD5-440F70B0FAB4}"/>
              </a:ext>
            </a:extLst>
          </p:cNvPr>
          <p:cNvSpPr>
            <a:spLocks noGrp="1"/>
          </p:cNvSpPr>
          <p:nvPr>
            <p:ph type="ftr" sz="quarter" idx="11"/>
          </p:nvPr>
        </p:nvSpPr>
        <p:spPr/>
        <p:txBody>
          <a:bodyPr/>
          <a:lstStyle>
            <a:lvl1pPr>
              <a:defRPr sz="18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BE6FA590-6EFB-4385-8D6F-34817A76D15B}"/>
              </a:ext>
            </a:extLst>
          </p:cNvPr>
          <p:cNvSpPr>
            <a:spLocks noGrp="1"/>
          </p:cNvSpPr>
          <p:nvPr>
            <p:ph type="sldNum" sz="quarter" idx="12"/>
          </p:nvPr>
        </p:nvSpPr>
        <p:spPr/>
        <p:txBody>
          <a:bodyPr/>
          <a:lstStyle>
            <a:lvl1pPr>
              <a:defRPr sz="1800">
                <a:solidFill>
                  <a:schemeClr val="tx1"/>
                </a:solidFill>
              </a:defRPr>
            </a:lvl1pPr>
          </a:lstStyle>
          <a:p>
            <a:fld id="{BAFF7539-182B-4D1D-8863-BA9E207FA7A6}" type="slidenum">
              <a:rPr lang="en-US" smtClean="0"/>
              <a:t>‹#›</a:t>
            </a:fld>
            <a:endParaRPr lang="en-US"/>
          </a:p>
        </p:txBody>
      </p:sp>
    </p:spTree>
    <p:extLst>
      <p:ext uri="{BB962C8B-B14F-4D97-AF65-F5344CB8AC3E}">
        <p14:creationId xmlns:p14="http://schemas.microsoft.com/office/powerpoint/2010/main" val="4058128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B2ED-C3EA-4D8F-8DA4-BEEE4B97EF43}"/>
              </a:ext>
            </a:extLst>
          </p:cNvPr>
          <p:cNvSpPr>
            <a:spLocks noGrp="1"/>
          </p:cNvSpPr>
          <p:nvPr>
            <p:ph type="title"/>
          </p:nvPr>
        </p:nvSpPr>
        <p:spPr>
          <a:xfrm>
            <a:off x="838200" y="582409"/>
            <a:ext cx="10515600" cy="1325563"/>
          </a:xfrm>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001EB8E3-FD04-44B9-BF65-D7CFA74ADE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E2FC70-A7A4-42B3-906B-807D8E4ED3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0E3179-329E-4421-B0D5-2A263B3D862F}"/>
              </a:ext>
            </a:extLst>
          </p:cNvPr>
          <p:cNvSpPr>
            <a:spLocks noGrp="1"/>
          </p:cNvSpPr>
          <p:nvPr>
            <p:ph type="dt" sz="half" idx="10"/>
          </p:nvPr>
        </p:nvSpPr>
        <p:spPr/>
        <p:txBody>
          <a:bodyPr/>
          <a:lstStyle/>
          <a:p>
            <a:fld id="{A952413A-4D60-47C9-9EFA-8D1DA93CFC03}" type="datetime1">
              <a:rPr lang="en-US" smtClean="0"/>
              <a:t>10/3/2023</a:t>
            </a:fld>
            <a:endParaRPr lang="en-US"/>
          </a:p>
        </p:txBody>
      </p:sp>
      <p:sp>
        <p:nvSpPr>
          <p:cNvPr id="6" name="Footer Placeholder 5">
            <a:extLst>
              <a:ext uri="{FF2B5EF4-FFF2-40B4-BE49-F238E27FC236}">
                <a16:creationId xmlns:a16="http://schemas.microsoft.com/office/drawing/2014/main" id="{B2DD877F-5FB5-40E6-A5FE-D1F83A77F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8615D3-9BCE-4B00-872F-2F4AC65A2926}"/>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356620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392DB-4330-474E-B6BE-3EBA7A68E7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87D566-4837-48AC-A666-20E177CA59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8FCC1F-75F6-4CF7-9DDB-222670101B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28CE4C-1D56-4645-A395-451D5FC25E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1CF389-DAA7-4264-B32A-79EC673418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8F1468-A96D-44AA-B013-066F0CEF9D92}"/>
              </a:ext>
            </a:extLst>
          </p:cNvPr>
          <p:cNvSpPr>
            <a:spLocks noGrp="1"/>
          </p:cNvSpPr>
          <p:nvPr>
            <p:ph type="dt" sz="half" idx="10"/>
          </p:nvPr>
        </p:nvSpPr>
        <p:spPr/>
        <p:txBody>
          <a:bodyPr/>
          <a:lstStyle/>
          <a:p>
            <a:fld id="{692241CF-6E4D-4E36-BB0F-5172574B986A}" type="datetime1">
              <a:rPr lang="en-US" smtClean="0"/>
              <a:t>10/3/2023</a:t>
            </a:fld>
            <a:endParaRPr lang="en-US"/>
          </a:p>
        </p:txBody>
      </p:sp>
      <p:sp>
        <p:nvSpPr>
          <p:cNvPr id="8" name="Footer Placeholder 7">
            <a:extLst>
              <a:ext uri="{FF2B5EF4-FFF2-40B4-BE49-F238E27FC236}">
                <a16:creationId xmlns:a16="http://schemas.microsoft.com/office/drawing/2014/main" id="{D063CB69-A5A9-4489-B6D4-0426BD0A4A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05352F-4791-44C7-AD63-6A5E8A4906C3}"/>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2081866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E6C2F-FC64-4F90-B5C8-447E4F0962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AAE7EA-D8FE-4EC0-9061-F19FC4E6AEFC}"/>
              </a:ext>
            </a:extLst>
          </p:cNvPr>
          <p:cNvSpPr>
            <a:spLocks noGrp="1"/>
          </p:cNvSpPr>
          <p:nvPr>
            <p:ph type="dt" sz="half" idx="10"/>
          </p:nvPr>
        </p:nvSpPr>
        <p:spPr/>
        <p:txBody>
          <a:bodyPr/>
          <a:lstStyle/>
          <a:p>
            <a:fld id="{67B33497-7364-451F-8BF7-90AB4BAAC2EC}" type="datetime1">
              <a:rPr lang="en-US" smtClean="0"/>
              <a:t>10/3/2023</a:t>
            </a:fld>
            <a:endParaRPr lang="en-US"/>
          </a:p>
        </p:txBody>
      </p:sp>
      <p:sp>
        <p:nvSpPr>
          <p:cNvPr id="4" name="Footer Placeholder 3">
            <a:extLst>
              <a:ext uri="{FF2B5EF4-FFF2-40B4-BE49-F238E27FC236}">
                <a16:creationId xmlns:a16="http://schemas.microsoft.com/office/drawing/2014/main" id="{23E31EAD-A869-4FD6-B457-44B986E0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8368E6-524F-4941-8433-7B466F04DC7E}"/>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1133396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0154B-0D95-46F7-812A-5057A8091079}"/>
              </a:ext>
            </a:extLst>
          </p:cNvPr>
          <p:cNvSpPr>
            <a:spLocks noGrp="1"/>
          </p:cNvSpPr>
          <p:nvPr>
            <p:ph type="dt" sz="half" idx="10"/>
          </p:nvPr>
        </p:nvSpPr>
        <p:spPr/>
        <p:txBody>
          <a:bodyPr/>
          <a:lstStyle/>
          <a:p>
            <a:fld id="{BA7E237F-13D7-4475-A12C-469BB2D59E51}" type="datetime1">
              <a:rPr lang="en-US" smtClean="0"/>
              <a:t>10/3/2023</a:t>
            </a:fld>
            <a:endParaRPr lang="en-US"/>
          </a:p>
        </p:txBody>
      </p:sp>
      <p:sp>
        <p:nvSpPr>
          <p:cNvPr id="3" name="Footer Placeholder 2">
            <a:extLst>
              <a:ext uri="{FF2B5EF4-FFF2-40B4-BE49-F238E27FC236}">
                <a16:creationId xmlns:a16="http://schemas.microsoft.com/office/drawing/2014/main" id="{BE4AA1AF-A9B1-4608-AA7F-D9182AAB0B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5F9643-B302-438B-B070-12FF235D7418}"/>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2837307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F64DE-8202-433D-A0BE-1674FE1F7C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AE1DC0-132A-4556-BB6B-36273AA117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77B349-9114-4B2F-B0D4-92CDDCD5D9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ACD897-E0A2-417D-A313-DD0306B80C8E}"/>
              </a:ext>
            </a:extLst>
          </p:cNvPr>
          <p:cNvSpPr>
            <a:spLocks noGrp="1"/>
          </p:cNvSpPr>
          <p:nvPr>
            <p:ph type="dt" sz="half" idx="10"/>
          </p:nvPr>
        </p:nvSpPr>
        <p:spPr/>
        <p:txBody>
          <a:bodyPr/>
          <a:lstStyle/>
          <a:p>
            <a:fld id="{A6FE7359-611C-4E73-8388-81AD53204F4F}" type="datetime1">
              <a:rPr lang="en-US" smtClean="0"/>
              <a:t>10/3/2023</a:t>
            </a:fld>
            <a:endParaRPr lang="en-US"/>
          </a:p>
        </p:txBody>
      </p:sp>
      <p:sp>
        <p:nvSpPr>
          <p:cNvPr id="6" name="Footer Placeholder 5">
            <a:extLst>
              <a:ext uri="{FF2B5EF4-FFF2-40B4-BE49-F238E27FC236}">
                <a16:creationId xmlns:a16="http://schemas.microsoft.com/office/drawing/2014/main" id="{47349D57-307B-4414-8398-F4C44D0020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826C2A-8648-4AE9-9716-6BF737BCFE52}"/>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1650629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F8FEC-0E41-4AC2-AABC-0896C366B2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D6B95E-D265-4790-BB78-8FE02B136B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DA5D8F8-50DE-464C-9FC8-7FA87A449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E42F22-5D56-4EB6-895A-FEDEB0F21E3A}"/>
              </a:ext>
            </a:extLst>
          </p:cNvPr>
          <p:cNvSpPr>
            <a:spLocks noGrp="1"/>
          </p:cNvSpPr>
          <p:nvPr>
            <p:ph type="dt" sz="half" idx="10"/>
          </p:nvPr>
        </p:nvSpPr>
        <p:spPr/>
        <p:txBody>
          <a:bodyPr/>
          <a:lstStyle/>
          <a:p>
            <a:fld id="{C03FBAB6-1282-4267-BD54-0E4F5401BD4B}" type="datetime1">
              <a:rPr lang="en-US" smtClean="0"/>
              <a:t>10/3/2023</a:t>
            </a:fld>
            <a:endParaRPr lang="en-US"/>
          </a:p>
        </p:txBody>
      </p:sp>
      <p:sp>
        <p:nvSpPr>
          <p:cNvPr id="6" name="Footer Placeholder 5">
            <a:extLst>
              <a:ext uri="{FF2B5EF4-FFF2-40B4-BE49-F238E27FC236}">
                <a16:creationId xmlns:a16="http://schemas.microsoft.com/office/drawing/2014/main" id="{39022966-FAD5-4AD0-BE1E-9E18456011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A7A33B-53A2-47D0-B123-9EED7B36AE17}"/>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2524510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88DC62-E2CB-40AE-B6A9-FB74B2D1EB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C66898-E450-48A7-8BC0-24E89020E5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2D5552-0D98-4200-90D7-9D684E3788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21F55-24FD-4D49-9511-75E947BA1874}" type="datetime1">
              <a:rPr lang="en-US" smtClean="0"/>
              <a:t>10/3/2023</a:t>
            </a:fld>
            <a:endParaRPr lang="en-US"/>
          </a:p>
        </p:txBody>
      </p:sp>
      <p:sp>
        <p:nvSpPr>
          <p:cNvPr id="5" name="Footer Placeholder 4">
            <a:extLst>
              <a:ext uri="{FF2B5EF4-FFF2-40B4-BE49-F238E27FC236}">
                <a16:creationId xmlns:a16="http://schemas.microsoft.com/office/drawing/2014/main" id="{F3C892BC-8947-442D-8FF8-2171C1D034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93BD60-8912-49AC-8981-F92237384B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FF7539-182B-4D1D-8863-BA9E207FA7A6}" type="slidenum">
              <a:rPr lang="en-US" smtClean="0"/>
              <a:t>‹#›</a:t>
            </a:fld>
            <a:endParaRPr lang="en-US"/>
          </a:p>
        </p:txBody>
      </p:sp>
    </p:spTree>
    <p:extLst>
      <p:ext uri="{BB962C8B-B14F-4D97-AF65-F5344CB8AC3E}">
        <p14:creationId xmlns:p14="http://schemas.microsoft.com/office/powerpoint/2010/main" val="1983106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88DC62-E2CB-40AE-B6A9-FB74B2D1EB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C66898-E450-48A7-8BC0-24E89020E5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2D5552-0D98-4200-90D7-9D684E3788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80A4E-9953-4405-A668-8D3D4C554798}" type="datetime1">
              <a:rPr lang="en-US" smtClean="0"/>
              <a:t>10/3/2023</a:t>
            </a:fld>
            <a:endParaRPr lang="en-US"/>
          </a:p>
        </p:txBody>
      </p:sp>
      <p:sp>
        <p:nvSpPr>
          <p:cNvPr id="5" name="Footer Placeholder 4">
            <a:extLst>
              <a:ext uri="{FF2B5EF4-FFF2-40B4-BE49-F238E27FC236}">
                <a16:creationId xmlns:a16="http://schemas.microsoft.com/office/drawing/2014/main" id="{F3C892BC-8947-442D-8FF8-2171C1D034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93BD60-8912-49AC-8981-F92237384B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E0EF2-E3D0-483D-A16E-6191A01ADC6F}" type="slidenum">
              <a:rPr lang="en-US" smtClean="0"/>
              <a:t>‹#›</a:t>
            </a:fld>
            <a:endParaRPr lang="en-US"/>
          </a:p>
        </p:txBody>
      </p:sp>
    </p:spTree>
    <p:extLst>
      <p:ext uri="{BB962C8B-B14F-4D97-AF65-F5344CB8AC3E}">
        <p14:creationId xmlns:p14="http://schemas.microsoft.com/office/powerpoint/2010/main" val="1228817132"/>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acinc.org/resources/priced-out/"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q-l.org/resources/guides/theres-no-place-like-home-a-national-housing-study/"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H2pWR6y8tE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simple.wiktionary.org/wiki/paradigm&#8203;"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palms-awss3-repository.s3-us-west-2.amazonaws.com/MyODP_Content/Everyday+Lives/Everyday+Lives+2021+FINAL.pdf"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disabilities.temple.edu/hcbs/"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ssa.gov/oact/cola/SSI.html?sub5=24398702-B696-7944-95DC-6EC0D910C25E"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www.hud.gov/program_offices/public_indian_housing/programs/hcv/landlord/fm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huduser.gov/portal/datasets/fmr/fmrs/FY2023_code/2023state_summary.odn"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3ACC3-384A-14F3-4C0F-04ED23D83D07}"/>
              </a:ext>
            </a:extLst>
          </p:cNvPr>
          <p:cNvSpPr>
            <a:spLocks noGrp="1"/>
          </p:cNvSpPr>
          <p:nvPr>
            <p:ph type="ctrTitle"/>
          </p:nvPr>
        </p:nvSpPr>
        <p:spPr>
          <a:xfrm>
            <a:off x="1524000" y="1122363"/>
            <a:ext cx="9144000" cy="2387600"/>
          </a:xfrm>
        </p:spPr>
        <p:txBody>
          <a:bodyPr anchor="b">
            <a:normAutofit/>
          </a:bodyPr>
          <a:lstStyle/>
          <a:p>
            <a:br>
              <a:rPr lang="en-US" sz="5100"/>
            </a:br>
            <a:endParaRPr lang="en-US" sz="5100">
              <a:latin typeface="Franklin Gothic Medium"/>
              <a:cs typeface="Arial"/>
            </a:endParaRPr>
          </a:p>
        </p:txBody>
      </p:sp>
      <p:sp>
        <p:nvSpPr>
          <p:cNvPr id="3" name="Text Placeholder 2">
            <a:extLst>
              <a:ext uri="{FF2B5EF4-FFF2-40B4-BE49-F238E27FC236}">
                <a16:creationId xmlns:a16="http://schemas.microsoft.com/office/drawing/2014/main" id="{C6EE2BB5-EB88-5E71-1193-4C5897CEB1A8}"/>
              </a:ext>
            </a:extLst>
          </p:cNvPr>
          <p:cNvSpPr>
            <a:spLocks noGrp="1"/>
          </p:cNvSpPr>
          <p:nvPr>
            <p:ph type="subTitle" idx="1"/>
          </p:nvPr>
        </p:nvSpPr>
        <p:spPr>
          <a:xfrm>
            <a:off x="1669939" y="-1168746"/>
            <a:ext cx="9671713" cy="2027663"/>
          </a:xfrm>
        </p:spPr>
        <p:txBody>
          <a:bodyPr vert="horz" lIns="91440" tIns="45720" rIns="91440" bIns="45720" rtlCol="0" anchor="t">
            <a:normAutofit fontScale="70000" lnSpcReduction="20000"/>
          </a:bodyPr>
          <a:lstStyle/>
          <a:p>
            <a:endParaRPr lang="en-US" dirty="0">
              <a:latin typeface="Franklin Gothic Medium"/>
              <a:cs typeface="Arial"/>
            </a:endParaRPr>
          </a:p>
          <a:p>
            <a:endParaRPr kumimoji="0" lang="en-US" sz="5100" b="0" i="0" u="none" strike="noStrike" kern="1200" cap="none" spc="0" normalizeH="0" baseline="0" noProof="0" dirty="0">
              <a:ln>
                <a:noFill/>
              </a:ln>
              <a:solidFill>
                <a:prstClr val="black"/>
              </a:solidFill>
              <a:effectLst/>
              <a:uLnTx/>
              <a:uFillTx/>
              <a:latin typeface="Franklin Gothic Medium"/>
              <a:ea typeface="+mj-ea"/>
              <a:cs typeface="Arial"/>
            </a:endParaRPr>
          </a:p>
          <a:p>
            <a:r>
              <a:rPr kumimoji="0" lang="en-US" sz="5100" b="0" i="0" u="none" strike="noStrike" kern="1200" cap="none" spc="0" normalizeH="0" baseline="0" noProof="0" dirty="0">
                <a:ln>
                  <a:noFill/>
                </a:ln>
                <a:solidFill>
                  <a:prstClr val="black"/>
                </a:solidFill>
                <a:effectLst/>
                <a:uLnTx/>
                <a:uFillTx/>
                <a:latin typeface="Franklin Gothic Medium"/>
                <a:ea typeface="+mj-ea"/>
                <a:cs typeface="Arial"/>
              </a:rPr>
              <a:t>Housing Transition &amp; Tenancy Sustaining Service </a:t>
            </a:r>
          </a:p>
          <a:p>
            <a:r>
              <a:rPr lang="en-US" dirty="0">
                <a:latin typeface="Franklin Gothic Medium"/>
                <a:cs typeface="Arial"/>
              </a:rPr>
              <a:t>Setting the Stage to Align Housing with the Home &amp; Community Based Final Rule</a:t>
            </a:r>
          </a:p>
          <a:p>
            <a:endParaRPr lang="en-US" dirty="0"/>
          </a:p>
        </p:txBody>
      </p:sp>
      <p:sp>
        <p:nvSpPr>
          <p:cNvPr id="4" name="Slide Number Placeholder 3">
            <a:extLst>
              <a:ext uri="{FF2B5EF4-FFF2-40B4-BE49-F238E27FC236}">
                <a16:creationId xmlns:a16="http://schemas.microsoft.com/office/drawing/2014/main" id="{A56D4592-6EA0-373A-A9D5-5534A9CA3817}"/>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A5C8F209-0BE7-4F94-8915-A3CF9146FC46}"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1</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pic>
        <p:nvPicPr>
          <p:cNvPr id="6" name="Picture 5" descr="A close-up of a sign&#10;&#10;Description automatically generated">
            <a:extLst>
              <a:ext uri="{FF2B5EF4-FFF2-40B4-BE49-F238E27FC236}">
                <a16:creationId xmlns:a16="http://schemas.microsoft.com/office/drawing/2014/main" id="{BC22DF0F-3300-6ABE-3471-906441D08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316" y="2138363"/>
            <a:ext cx="3049214" cy="1371600"/>
          </a:xfrm>
          <a:prstGeom prst="rect">
            <a:avLst/>
          </a:prstGeom>
        </p:spPr>
      </p:pic>
      <p:pic>
        <p:nvPicPr>
          <p:cNvPr id="5" name="Picture 4" descr="A close up of text&#10;&#10;Description automatically generated">
            <a:extLst>
              <a:ext uri="{FF2B5EF4-FFF2-40B4-BE49-F238E27FC236}">
                <a16:creationId xmlns:a16="http://schemas.microsoft.com/office/drawing/2014/main" id="{3CE2AED3-1C43-5E36-F945-A7840B76DD39}"/>
              </a:ext>
            </a:extLst>
          </p:cNvPr>
          <p:cNvPicPr>
            <a:picLocks noChangeAspect="1"/>
          </p:cNvPicPr>
          <p:nvPr/>
        </p:nvPicPr>
        <p:blipFill>
          <a:blip r:embed="rId3"/>
          <a:stretch>
            <a:fillRect/>
          </a:stretch>
        </p:blipFill>
        <p:spPr>
          <a:xfrm>
            <a:off x="5688106" y="2318290"/>
            <a:ext cx="3757332" cy="1117642"/>
          </a:xfrm>
          <a:prstGeom prst="rect">
            <a:avLst/>
          </a:prstGeom>
        </p:spPr>
      </p:pic>
    </p:spTree>
    <p:extLst>
      <p:ext uri="{BB962C8B-B14F-4D97-AF65-F5344CB8AC3E}">
        <p14:creationId xmlns:p14="http://schemas.microsoft.com/office/powerpoint/2010/main" val="4209615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7FC04-559C-4273-A28A-C1EDD12B35F1}"/>
              </a:ext>
            </a:extLst>
          </p:cNvPr>
          <p:cNvSpPr>
            <a:spLocks noGrp="1"/>
          </p:cNvSpPr>
          <p:nvPr>
            <p:ph type="title"/>
          </p:nvPr>
        </p:nvSpPr>
        <p:spPr>
          <a:xfrm>
            <a:off x="838200" y="624325"/>
            <a:ext cx="10515600" cy="1325563"/>
          </a:xfrm>
        </p:spPr>
        <p:txBody>
          <a:bodyPr/>
          <a:lstStyle/>
          <a:p>
            <a:r>
              <a:rPr lang="en-US" b="1" i="0" u="none" strike="noStrike" baseline="0" dirty="0">
                <a:latin typeface="Franklin Gothic Medium"/>
              </a:rPr>
              <a:t>The State of Housing for </a:t>
            </a:r>
            <a:r>
              <a:rPr lang="en-US" b="1" dirty="0">
                <a:latin typeface="Franklin Gothic Medium"/>
              </a:rPr>
              <a:t>People</a:t>
            </a:r>
            <a:r>
              <a:rPr lang="en-US" b="1" i="0" u="none" strike="noStrike" baseline="0" dirty="0">
                <a:latin typeface="Franklin Gothic Medium"/>
              </a:rPr>
              <a:t> with I/DD</a:t>
            </a:r>
            <a:r>
              <a:rPr lang="en-US" b="1" dirty="0">
                <a:latin typeface="Franklin Gothic Medium"/>
              </a:rPr>
              <a:t> and Autism</a:t>
            </a:r>
            <a:endParaRPr lang="en-US" b="1" i="0" u="none" strike="noStrike" baseline="0" dirty="0">
              <a:latin typeface="Franklin Gothic Medium" panose="020B0603020102020204" pitchFamily="34" charset="0"/>
            </a:endParaRPr>
          </a:p>
        </p:txBody>
      </p:sp>
      <p:sp>
        <p:nvSpPr>
          <p:cNvPr id="3" name="Text Placeholder 2">
            <a:extLst>
              <a:ext uri="{FF2B5EF4-FFF2-40B4-BE49-F238E27FC236}">
                <a16:creationId xmlns:a16="http://schemas.microsoft.com/office/drawing/2014/main" id="{AFE69A65-1CA5-471E-B777-071FA5A62D7C}"/>
              </a:ext>
            </a:extLst>
          </p:cNvPr>
          <p:cNvSpPr>
            <a:spLocks noGrp="1"/>
          </p:cNvSpPr>
          <p:nvPr>
            <p:ph type="body" idx="1"/>
          </p:nvPr>
        </p:nvSpPr>
        <p:spPr>
          <a:xfrm>
            <a:off x="718851" y="2084169"/>
            <a:ext cx="10855286" cy="4272181"/>
          </a:xfrm>
        </p:spPr>
        <p:txBody>
          <a:bodyPr vert="horz" lIns="91440" tIns="45720" rIns="91440" bIns="45720" rtlCol="0" anchor="t">
            <a:normAutofit/>
          </a:bodyPr>
          <a:lstStyle/>
          <a:p>
            <a:pPr marL="0" indent="0">
              <a:buNone/>
            </a:pPr>
            <a:endParaRPr lang="en-US" sz="3200" b="0" i="0" u="none" strike="noStrike" baseline="0" dirty="0">
              <a:latin typeface="Franklin Gothic Medium"/>
            </a:endParaRPr>
          </a:p>
          <a:p>
            <a:pPr marL="0" indent="0">
              <a:buNone/>
            </a:pPr>
            <a:endParaRPr lang="en-US" sz="3200" b="0" i="0" u="none" strike="noStrike" baseline="0" dirty="0">
              <a:latin typeface="Franklin Gothic Medium"/>
            </a:endParaRPr>
          </a:p>
          <a:p>
            <a:pPr marL="0" indent="0">
              <a:buNone/>
            </a:pPr>
            <a:r>
              <a:rPr lang="en-US" sz="3200" b="0" i="0" u="none" strike="noStrike" baseline="0" dirty="0">
                <a:latin typeface="Franklin Gothic Medium"/>
              </a:rPr>
              <a:t>A person with a disability receiving SSI would have to pay </a:t>
            </a:r>
            <a:r>
              <a:rPr lang="en-US" sz="3200" dirty="0">
                <a:latin typeface="Franklin Gothic Medium"/>
              </a:rPr>
              <a:t>93</a:t>
            </a:r>
            <a:r>
              <a:rPr lang="en-US" sz="3200" b="0" i="0" u="none" strike="noStrike" baseline="0" dirty="0">
                <a:latin typeface="Franklin Gothic Medium"/>
              </a:rPr>
              <a:t>% of their monthly income to rent an efficiency unit and </a:t>
            </a:r>
            <a:r>
              <a:rPr lang="en-US" sz="3200" dirty="0">
                <a:latin typeface="Franklin Gothic Medium"/>
              </a:rPr>
              <a:t>106</a:t>
            </a:r>
            <a:r>
              <a:rPr lang="en-US" sz="3200" b="0" i="0" u="none" strike="noStrike" baseline="0" dirty="0">
                <a:latin typeface="Franklin Gothic Medium"/>
              </a:rPr>
              <a:t>% of their monthly income for a one-bedroom unit.</a:t>
            </a:r>
          </a:p>
          <a:p>
            <a:pPr marL="0" indent="0">
              <a:buNone/>
            </a:pPr>
            <a:endParaRPr lang="en-US" sz="3600" b="0" i="0" u="none" strike="noStrike" baseline="0" dirty="0">
              <a:latin typeface="Franklin Gothic Medium"/>
            </a:endParaRPr>
          </a:p>
          <a:p>
            <a:pPr marL="457200" lvl="1" indent="0">
              <a:buNone/>
            </a:pPr>
            <a:endParaRPr lang="en-US" sz="2000" b="0" i="0" u="none" strike="noStrike" baseline="0" dirty="0">
              <a:latin typeface="Franklin Gothic Medium" panose="020B0603020102020204" pitchFamily="34" charset="0"/>
            </a:endParaRPr>
          </a:p>
          <a:p>
            <a:pPr marL="457200" lvl="1" indent="0">
              <a:buNone/>
            </a:pPr>
            <a:r>
              <a:rPr lang="en-US" sz="2000" b="0" i="0" u="none" strike="noStrike" baseline="0" dirty="0">
                <a:latin typeface="Franklin Gothic Medium" panose="020B0603020102020204" pitchFamily="34" charset="0"/>
              </a:rPr>
              <a:t>Source: “Priced Out- The Housing Crisis for People with Disabilities” Technical Assistance Collaborative (2021 PA data): </a:t>
            </a:r>
            <a:r>
              <a:rPr lang="en-US" sz="2000" b="0" i="0" u="none" strike="noStrike" baseline="0" dirty="0">
                <a:latin typeface="Franklin Gothic Medium" panose="020B0603020102020204" pitchFamily="34" charset="0"/>
                <a:hlinkClick r:id="rId3"/>
              </a:rPr>
              <a:t>https://www.tacinc.org/resources/priced-out/</a:t>
            </a:r>
            <a:r>
              <a:rPr lang="en-US" sz="2000" b="0" i="0" u="none" strike="noStrike" baseline="0" dirty="0">
                <a:latin typeface="Franklin Gothic Medium" panose="020B0603020102020204" pitchFamily="34" charset="0"/>
              </a:rPr>
              <a:t> </a:t>
            </a:r>
          </a:p>
        </p:txBody>
      </p:sp>
      <p:sp>
        <p:nvSpPr>
          <p:cNvPr id="4" name="Slide Number Placeholder 3">
            <a:extLst>
              <a:ext uri="{FF2B5EF4-FFF2-40B4-BE49-F238E27FC236}">
                <a16:creationId xmlns:a16="http://schemas.microsoft.com/office/drawing/2014/main" id="{918CCEFB-85E8-09DD-479B-2F165AB0FA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521415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7FC04-559C-4273-A28A-C1EDD12B35F1}"/>
              </a:ext>
            </a:extLst>
          </p:cNvPr>
          <p:cNvSpPr>
            <a:spLocks noGrp="1"/>
          </p:cNvSpPr>
          <p:nvPr>
            <p:ph type="title"/>
          </p:nvPr>
        </p:nvSpPr>
        <p:spPr>
          <a:xfrm>
            <a:off x="571959" y="624325"/>
            <a:ext cx="11066443" cy="1325563"/>
          </a:xfrm>
        </p:spPr>
        <p:txBody>
          <a:bodyPr>
            <a:normAutofit/>
          </a:bodyPr>
          <a:lstStyle/>
          <a:p>
            <a:r>
              <a:rPr lang="en-US" sz="3600" b="1" dirty="0">
                <a:latin typeface="Franklin Gothic Medium"/>
              </a:rPr>
              <a:t>State</a:t>
            </a:r>
            <a:r>
              <a:rPr lang="en-US" sz="3600" b="1" i="0" u="none" strike="noStrike" baseline="0" dirty="0">
                <a:latin typeface="Franklin Gothic Medium"/>
              </a:rPr>
              <a:t> of Housing for </a:t>
            </a:r>
            <a:r>
              <a:rPr lang="en-US" sz="3600" b="1" dirty="0">
                <a:latin typeface="Franklin Gothic Medium"/>
              </a:rPr>
              <a:t>People</a:t>
            </a:r>
            <a:r>
              <a:rPr lang="en-US" sz="3600" b="1" i="0" u="none" strike="noStrike" baseline="0" dirty="0">
                <a:latin typeface="Franklin Gothic Medium"/>
              </a:rPr>
              <a:t> </a:t>
            </a:r>
            <a:r>
              <a:rPr lang="en-US" sz="3600" b="1" dirty="0">
                <a:latin typeface="Franklin Gothic Medium"/>
              </a:rPr>
              <a:t>with</a:t>
            </a:r>
            <a:r>
              <a:rPr lang="en-US" sz="3600" b="1" i="0" u="none" strike="noStrike" baseline="0" dirty="0">
                <a:latin typeface="Franklin Gothic Medium"/>
              </a:rPr>
              <a:t> I/DD</a:t>
            </a:r>
            <a:r>
              <a:rPr lang="en-US" sz="3600" b="1" dirty="0">
                <a:latin typeface="Franklin Gothic Medium"/>
              </a:rPr>
              <a:t> and Autism</a:t>
            </a:r>
            <a:r>
              <a:rPr lang="en-US" sz="3600" b="1" i="0" u="none" strike="noStrike" baseline="0" dirty="0">
                <a:latin typeface="Franklin Gothic Medium"/>
              </a:rPr>
              <a:t>, cont.</a:t>
            </a:r>
          </a:p>
        </p:txBody>
      </p:sp>
      <p:sp>
        <p:nvSpPr>
          <p:cNvPr id="3" name="Text Placeholder 2">
            <a:extLst>
              <a:ext uri="{FF2B5EF4-FFF2-40B4-BE49-F238E27FC236}">
                <a16:creationId xmlns:a16="http://schemas.microsoft.com/office/drawing/2014/main" id="{AFE69A65-1CA5-471E-B777-071FA5A62D7C}"/>
              </a:ext>
            </a:extLst>
          </p:cNvPr>
          <p:cNvSpPr>
            <a:spLocks noGrp="1"/>
          </p:cNvSpPr>
          <p:nvPr>
            <p:ph type="body" idx="1"/>
          </p:nvPr>
        </p:nvSpPr>
        <p:spPr>
          <a:xfrm>
            <a:off x="838200" y="2084168"/>
            <a:ext cx="10515600" cy="4272181"/>
          </a:xfrm>
        </p:spPr>
        <p:txBody>
          <a:bodyPr vert="horz" lIns="91440" tIns="45720" rIns="91440" bIns="45720" rtlCol="0" anchor="t">
            <a:noAutofit/>
          </a:bodyPr>
          <a:lstStyle/>
          <a:p>
            <a:pPr marL="0" indent="0" algn="ctr">
              <a:buNone/>
            </a:pPr>
            <a:endParaRPr lang="en-US" sz="3200" dirty="0">
              <a:latin typeface="Franklin Gothic Medium"/>
            </a:endParaRPr>
          </a:p>
          <a:p>
            <a:pPr marL="0" indent="0" algn="ctr">
              <a:buNone/>
            </a:pPr>
            <a:r>
              <a:rPr lang="en-US" sz="3200" dirty="0">
                <a:latin typeface="Franklin Gothic Medium"/>
              </a:rPr>
              <a:t>Just 11% of individuals receiving Office of Developmental Program (ODP) services rent their own home and just 1% own their own home</a:t>
            </a:r>
          </a:p>
          <a:p>
            <a:pPr marL="457200" lvl="1" indent="0">
              <a:buNone/>
            </a:pPr>
            <a:endParaRPr lang="en-US" sz="2000" b="0" i="0" u="none" strike="noStrike" baseline="0" dirty="0">
              <a:latin typeface="Franklin Gothic Medium"/>
            </a:endParaRPr>
          </a:p>
          <a:p>
            <a:pPr lvl="1"/>
            <a:r>
              <a:rPr lang="en-US" sz="2000" b="0" i="0" u="none" strike="noStrike" baseline="0" dirty="0">
                <a:latin typeface="Franklin Gothic Medium"/>
              </a:rPr>
              <a:t>Data from Everyday Lives </a:t>
            </a:r>
            <a:r>
              <a:rPr lang="en-US" sz="2000" dirty="0">
                <a:latin typeface="Franklin Gothic Medium"/>
              </a:rPr>
              <a:t>2022</a:t>
            </a:r>
            <a:r>
              <a:rPr lang="en-US" sz="2000" b="0" i="0" u="none" strike="noStrike" baseline="0" dirty="0">
                <a:latin typeface="Franklin Gothic Medium"/>
              </a:rPr>
              <a:t> RECOMMENDATIONS, STRATEGIES AND PERFORMANCE MEASURES, Recommendation 10</a:t>
            </a:r>
          </a:p>
          <a:p>
            <a:pPr marL="457200" lvl="1" indent="0">
              <a:buNone/>
            </a:pPr>
            <a:endParaRPr lang="en-US" sz="2000" b="0" i="0" u="none" strike="noStrike" baseline="0" dirty="0">
              <a:latin typeface="Franklin Gothic Medium"/>
            </a:endParaRPr>
          </a:p>
          <a:p>
            <a:pPr lvl="1"/>
            <a:r>
              <a:rPr lang="en-US" sz="2000" b="0" i="0" u="none" strike="noStrike" baseline="0" dirty="0">
                <a:latin typeface="Franklin Gothic Medium" panose="020B0603020102020204" pitchFamily="34" charset="0"/>
              </a:rPr>
              <a:t>There’s No Place Like Home” Council on Quality &amp; Leadership &amp; the ARC (2019)  </a:t>
            </a:r>
            <a:r>
              <a:rPr lang="en-US" sz="2000" b="0" i="0" u="none" strike="noStrike" baseline="0" dirty="0">
                <a:latin typeface="Franklin Gothic Medium" panose="020B0603020102020204" pitchFamily="34" charset="0"/>
                <a:hlinkClick r:id="rId3"/>
              </a:rPr>
              <a:t>https://www.c-q-l.org/resources/guides/theres-no-place-like-home-a-national-housing-study/</a:t>
            </a:r>
            <a:r>
              <a:rPr lang="en-US" sz="2000" b="0" i="0" u="none" strike="noStrike" baseline="0" dirty="0">
                <a:latin typeface="Franklin Gothic Medium" panose="020B0603020102020204" pitchFamily="34" charset="0"/>
              </a:rPr>
              <a:t> </a:t>
            </a:r>
          </a:p>
        </p:txBody>
      </p:sp>
      <p:sp>
        <p:nvSpPr>
          <p:cNvPr id="4" name="Slide Number Placeholder 3">
            <a:extLst>
              <a:ext uri="{FF2B5EF4-FFF2-40B4-BE49-F238E27FC236}">
                <a16:creationId xmlns:a16="http://schemas.microsoft.com/office/drawing/2014/main" id="{E9484A7A-18D2-BBE2-77E0-E82B1CDBC4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921008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A2CC2-52E1-9D39-8D89-7833C0A9437D}"/>
              </a:ext>
            </a:extLst>
          </p:cNvPr>
          <p:cNvSpPr>
            <a:spLocks noGrp="1"/>
          </p:cNvSpPr>
          <p:nvPr>
            <p:ph type="title"/>
          </p:nvPr>
        </p:nvSpPr>
        <p:spPr/>
        <p:txBody>
          <a:bodyPr/>
          <a:lstStyle/>
          <a:p>
            <a:r>
              <a:rPr lang="en-US" dirty="0"/>
              <a:t>Key Take Aways</a:t>
            </a:r>
          </a:p>
        </p:txBody>
      </p:sp>
      <p:sp>
        <p:nvSpPr>
          <p:cNvPr id="3" name="Text Placeholder 2">
            <a:extLst>
              <a:ext uri="{FF2B5EF4-FFF2-40B4-BE49-F238E27FC236}">
                <a16:creationId xmlns:a16="http://schemas.microsoft.com/office/drawing/2014/main" id="{850F11A8-4226-88D4-8DF4-082DC25B0A3B}"/>
              </a:ext>
            </a:extLst>
          </p:cNvPr>
          <p:cNvSpPr>
            <a:spLocks noGrp="1"/>
          </p:cNvSpPr>
          <p:nvPr>
            <p:ph type="body" idx="1"/>
          </p:nvPr>
        </p:nvSpPr>
        <p:spPr>
          <a:xfrm>
            <a:off x="838200" y="1509477"/>
            <a:ext cx="10515600" cy="4975528"/>
          </a:xfrm>
        </p:spPr>
        <p:txBody>
          <a:bodyPr vert="horz" lIns="91440" tIns="45720" rIns="91440" bIns="45720" rtlCol="0" anchor="t">
            <a:normAutofit fontScale="85000" lnSpcReduction="20000"/>
          </a:bodyPr>
          <a:lstStyle/>
          <a:p>
            <a:r>
              <a:rPr lang="en-US" dirty="0"/>
              <a:t>Always presume competence!</a:t>
            </a:r>
          </a:p>
          <a:p>
            <a:endParaRPr lang="en-US" dirty="0"/>
          </a:p>
          <a:p>
            <a:r>
              <a:rPr lang="en-US" dirty="0"/>
              <a:t>The Olmstead Decision is the foundation for Home and Community Based Services.</a:t>
            </a:r>
          </a:p>
          <a:p>
            <a:endParaRPr lang="en-US" dirty="0"/>
          </a:p>
          <a:p>
            <a:r>
              <a:rPr lang="en-US" dirty="0"/>
              <a:t>Everyday Lives: Values In Action identifies community integration as a goal.</a:t>
            </a:r>
          </a:p>
          <a:p>
            <a:endParaRPr lang="en-US" dirty="0"/>
          </a:p>
          <a:p>
            <a:r>
              <a:rPr lang="en-US" dirty="0"/>
              <a:t>Per 6100 Regulations, a</a:t>
            </a:r>
            <a:r>
              <a:rPr lang="en-US" dirty="0">
                <a:latin typeface="Franklin Gothic Medium"/>
                <a:cs typeface="Calibri"/>
              </a:rPr>
              <a:t> service location shall be integrated in the community and the individual shall have the same degree of community access and choice as an individual who is similarly situated in the community who does not have a disability and who does not receive an HCBS.</a:t>
            </a:r>
            <a:endParaRPr lang="en-US" dirty="0"/>
          </a:p>
          <a:p>
            <a:endParaRPr lang="en-US" dirty="0">
              <a:cs typeface="Calibri"/>
            </a:endParaRPr>
          </a:p>
          <a:p>
            <a:r>
              <a:rPr lang="en-US" dirty="0">
                <a:cs typeface="Calibri"/>
              </a:rPr>
              <a:t>It can be challenging, but not impossible, for people with disabilities to find affordable housing.</a:t>
            </a:r>
          </a:p>
          <a:p>
            <a:endParaRPr lang="en-US" dirty="0">
              <a:cs typeface="Calibri"/>
            </a:endParaRPr>
          </a:p>
          <a:p>
            <a:endParaRPr lang="en-US" dirty="0"/>
          </a:p>
        </p:txBody>
      </p:sp>
      <p:sp>
        <p:nvSpPr>
          <p:cNvPr id="4" name="Slide Number Placeholder 3">
            <a:extLst>
              <a:ext uri="{FF2B5EF4-FFF2-40B4-BE49-F238E27FC236}">
                <a16:creationId xmlns:a16="http://schemas.microsoft.com/office/drawing/2014/main" id="{3C606635-854A-6092-5300-81BF3FBC74B7}"/>
              </a:ext>
            </a:extLst>
          </p:cNvPr>
          <p:cNvSpPr>
            <a:spLocks noGrp="1"/>
          </p:cNvSpPr>
          <p:nvPr>
            <p:ph type="sldNum" sz="quarter" idx="12"/>
          </p:nvPr>
        </p:nvSpPr>
        <p:spPr/>
        <p:txBody>
          <a:bodyPr/>
          <a:lstStyle/>
          <a:p>
            <a:fld id="{A5C8F209-0BE7-4F94-8915-A3CF9146FC46}" type="slidenum">
              <a:rPr lang="en-US" smtClean="0"/>
              <a:t>12</a:t>
            </a:fld>
            <a:endParaRPr lang="en-US"/>
          </a:p>
        </p:txBody>
      </p:sp>
    </p:spTree>
    <p:extLst>
      <p:ext uri="{BB962C8B-B14F-4D97-AF65-F5344CB8AC3E}">
        <p14:creationId xmlns:p14="http://schemas.microsoft.com/office/powerpoint/2010/main" val="1231443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A6E4B-0A0A-3284-94D8-6D5C496D6054}"/>
              </a:ext>
            </a:extLst>
          </p:cNvPr>
          <p:cNvSpPr>
            <a:spLocks noGrp="1"/>
          </p:cNvSpPr>
          <p:nvPr>
            <p:ph type="title"/>
          </p:nvPr>
        </p:nvSpPr>
        <p:spPr/>
        <p:txBody>
          <a:bodyPr/>
          <a:lstStyle/>
          <a:p>
            <a:r>
              <a:rPr lang="en-US" dirty="0"/>
              <a:t>Acknowledgement</a:t>
            </a:r>
          </a:p>
        </p:txBody>
      </p:sp>
      <p:sp>
        <p:nvSpPr>
          <p:cNvPr id="3" name="Text Placeholder 2">
            <a:extLst>
              <a:ext uri="{FF2B5EF4-FFF2-40B4-BE49-F238E27FC236}">
                <a16:creationId xmlns:a16="http://schemas.microsoft.com/office/drawing/2014/main" id="{9B31C59C-D99B-4F1C-AA01-BEAF4BB8319E}"/>
              </a:ext>
            </a:extLst>
          </p:cNvPr>
          <p:cNvSpPr>
            <a:spLocks noGrp="1"/>
          </p:cNvSpPr>
          <p:nvPr>
            <p:ph type="body" idx="1"/>
          </p:nvPr>
        </p:nvSpPr>
        <p:spPr/>
        <p:txBody>
          <a:bodyPr vert="horz" lIns="91440" tIns="45720" rIns="91440" bIns="45720" rtlCol="0" anchor="t">
            <a:normAutofit/>
          </a:bodyPr>
          <a:lstStyle/>
          <a:p>
            <a:pPr marL="0" indent="0">
              <a:buNone/>
            </a:pPr>
            <a:r>
              <a:rPr lang="en-US" sz="2000">
                <a:ea typeface="Calibri" panose="020F0502020204030204" pitchFamily="34" charset="0"/>
                <a:cs typeface="Times New Roman" panose="02020603050405020304" pitchFamily="18" charset="0"/>
              </a:rPr>
              <a:t>This training was developed by the PA Health Law Project, Values Into Action, PA Assistive Technology Foundation and Regional Housing Legal Services with grant funding from the Pennsylvania Developmental Disabilities Council. It is the culmination of five plus years of collaborative work.</a:t>
            </a:r>
          </a:p>
          <a:p>
            <a:pPr marL="0" indent="0">
              <a:spcBef>
                <a:spcPts val="0"/>
              </a:spcBef>
              <a:buNone/>
            </a:pPr>
            <a:endParaRPr lang="en-US" sz="20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dirty="0">
                <a:effectLst/>
                <a:ea typeface="Calibri" panose="020F0502020204030204" pitchFamily="34" charset="0"/>
                <a:cs typeface="Times New Roman" panose="02020603050405020304" pitchFamily="18" charset="0"/>
              </a:rPr>
              <a:t>The Pennsylvania Developmental Disabilities Council is supported by the Administration for Community Living (ACL), U.S. Department of Health and Human Services (HHS) as part of a financial assistance award totaling $3,095,416.00 with 100 percent funding by ACL/HHS.  Council efforts are those of the grantee and do not necessarily represent the official views of, nor an endorsement, by ACL/HHS, or the U.S. Government.</a:t>
            </a:r>
          </a:p>
          <a:p>
            <a:pPr marL="0" marR="0" indent="0">
              <a:spcBef>
                <a:spcPts val="0"/>
              </a:spcBef>
              <a:spcAft>
                <a:spcPts val="0"/>
              </a:spcAft>
              <a:buNone/>
            </a:pPr>
            <a:endParaRPr lang="en-US" sz="2000" dirty="0">
              <a:effectLst/>
              <a:ea typeface="Calibri" panose="020F0502020204030204" pitchFamily="34" charset="0"/>
              <a:cs typeface="Times New Roman" panose="02020603050405020304" pitchFamily="18" charset="0"/>
            </a:endParaRPr>
          </a:p>
          <a:p>
            <a:pPr marL="0" indent="0">
              <a:spcBef>
                <a:spcPts val="0"/>
              </a:spcBef>
              <a:buNone/>
            </a:pPr>
            <a:r>
              <a:rPr lang="en-US" sz="2000" dirty="0">
                <a:effectLst/>
                <a:ea typeface="Calibri" panose="020F0502020204030204" pitchFamily="34" charset="0"/>
                <a:cs typeface="Times New Roman"/>
              </a:rPr>
              <a:t>Copyright © 2023 Values Into Action-PA and the Pennsylvania Developmental Disabilities Council.</a:t>
            </a:r>
            <a:r>
              <a:rPr lang="en-US" sz="2000" dirty="0">
                <a:ea typeface="Calibri" panose="020F0502020204030204" pitchFamily="34" charset="0"/>
                <a:cs typeface="Times New Roman"/>
              </a:rPr>
              <a:t> </a:t>
            </a:r>
            <a:r>
              <a:rPr lang="en-US" sz="2000" dirty="0">
                <a:effectLst/>
                <a:ea typeface="Calibri" panose="020F0502020204030204" pitchFamily="34" charset="0"/>
                <a:cs typeface="Times New Roman"/>
              </a:rPr>
              <a:t> Permission to reprint, copy and distribute this work is granted provided that it is reproduced as a whole, distributed at no more than actual cost, and displays this copyright notice.</a:t>
            </a:r>
            <a:r>
              <a:rPr lang="en-US" sz="2000" dirty="0">
                <a:ea typeface="Calibri" panose="020F0502020204030204" pitchFamily="34" charset="0"/>
                <a:cs typeface="Times New Roman"/>
              </a:rPr>
              <a:t> </a:t>
            </a:r>
            <a:r>
              <a:rPr lang="en-US" sz="2000" dirty="0">
                <a:effectLst/>
                <a:ea typeface="Calibri" panose="020F0502020204030204" pitchFamily="34" charset="0"/>
                <a:cs typeface="Times New Roman"/>
              </a:rPr>
              <a:t> Any other reproduction is strictly prohibited.</a:t>
            </a:r>
          </a:p>
          <a:p>
            <a:pPr marL="0" indent="0">
              <a:buNone/>
            </a:pPr>
            <a:endParaRPr lang="en-US" dirty="0"/>
          </a:p>
        </p:txBody>
      </p:sp>
      <p:sp>
        <p:nvSpPr>
          <p:cNvPr id="4" name="Slide Number Placeholder 3">
            <a:extLst>
              <a:ext uri="{FF2B5EF4-FFF2-40B4-BE49-F238E27FC236}">
                <a16:creationId xmlns:a16="http://schemas.microsoft.com/office/drawing/2014/main" id="{3D93ACA0-B71F-7F60-1BB6-71045AF782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918371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4E90524-3A3B-528F-2E3A-5F919D56AA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
        <p:nvSpPr>
          <p:cNvPr id="3" name="Text Placeholder 2">
            <a:extLst>
              <a:ext uri="{FF2B5EF4-FFF2-40B4-BE49-F238E27FC236}">
                <a16:creationId xmlns:a16="http://schemas.microsoft.com/office/drawing/2014/main" id="{44C275E1-5012-4169-E604-B4F44BE42081}"/>
              </a:ext>
            </a:extLst>
          </p:cNvPr>
          <p:cNvSpPr>
            <a:spLocks noGrp="1"/>
          </p:cNvSpPr>
          <p:nvPr>
            <p:ph type="body" idx="4294967295"/>
          </p:nvPr>
        </p:nvSpPr>
        <p:spPr>
          <a:xfrm>
            <a:off x="0" y="1689652"/>
            <a:ext cx="12192000" cy="4487311"/>
          </a:xfrm>
        </p:spPr>
        <p:txBody>
          <a:bodyPr vert="horz" lIns="91440" tIns="45720" rIns="91440" bIns="45720" rtlCol="0" anchor="t">
            <a:normAutofit/>
          </a:bodyPr>
          <a:lstStyle/>
          <a:p>
            <a:pPr marL="0" indent="0">
              <a:buNone/>
            </a:pPr>
            <a:endParaRPr lang="en-US" u="sng" dirty="0"/>
          </a:p>
          <a:p>
            <a:pPr marL="0" indent="0">
              <a:buNone/>
            </a:pPr>
            <a:endParaRPr lang="en-US" u="sng" dirty="0"/>
          </a:p>
          <a:p>
            <a:pPr algn="ctr">
              <a:buNone/>
            </a:pPr>
            <a:r>
              <a:rPr lang="en-US" sz="4000" b="1" dirty="0">
                <a:ea typeface="+mj-lt"/>
                <a:cs typeface="+mj-lt"/>
              </a:rPr>
              <a:t>In Their Own Words: The Dignity of Independence</a:t>
            </a:r>
          </a:p>
          <a:p>
            <a:pPr marL="0" indent="0">
              <a:buNone/>
            </a:pPr>
            <a:endParaRPr lang="en-US" u="sng" dirty="0"/>
          </a:p>
          <a:p>
            <a:pPr marL="0" indent="0" algn="ctr">
              <a:buNone/>
            </a:pPr>
            <a:r>
              <a:rPr lang="en-US" sz="3200" u="sng" dirty="0">
                <a:hlinkClick r:id="rId3"/>
              </a:rPr>
              <a:t>https://youtu.be/H2pWR6y8tEs</a:t>
            </a:r>
            <a:endParaRPr lang="en-US" sz="3200" dirty="0">
              <a:ea typeface="+mj-lt"/>
              <a:cs typeface="+mj-lt"/>
            </a:endParaRPr>
          </a:p>
          <a:p>
            <a:endParaRPr lang="en-US" dirty="0"/>
          </a:p>
        </p:txBody>
      </p:sp>
    </p:spTree>
    <p:extLst>
      <p:ext uri="{BB962C8B-B14F-4D97-AF65-F5344CB8AC3E}">
        <p14:creationId xmlns:p14="http://schemas.microsoft.com/office/powerpoint/2010/main" val="4002954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45BB6-B5BF-AF05-F166-A6F465D1B979}"/>
              </a:ext>
            </a:extLst>
          </p:cNvPr>
          <p:cNvSpPr>
            <a:spLocks noGrp="1"/>
          </p:cNvSpPr>
          <p:nvPr>
            <p:ph type="title"/>
          </p:nvPr>
        </p:nvSpPr>
        <p:spPr/>
        <p:txBody>
          <a:bodyPr/>
          <a:lstStyle/>
          <a:p>
            <a:r>
              <a:rPr lang="en-US" b="1" dirty="0"/>
              <a:t>Identifying the Housing Paradigm</a:t>
            </a:r>
          </a:p>
        </p:txBody>
      </p:sp>
      <p:sp>
        <p:nvSpPr>
          <p:cNvPr id="3" name="Text Placeholder 2">
            <a:extLst>
              <a:ext uri="{FF2B5EF4-FFF2-40B4-BE49-F238E27FC236}">
                <a16:creationId xmlns:a16="http://schemas.microsoft.com/office/drawing/2014/main" id="{A0B284D9-7AEE-281C-0D24-DFE5AB2B5A3C}"/>
              </a:ext>
            </a:extLst>
          </p:cNvPr>
          <p:cNvSpPr>
            <a:spLocks noGrp="1"/>
          </p:cNvSpPr>
          <p:nvPr>
            <p:ph type="body" idx="1"/>
          </p:nvPr>
        </p:nvSpPr>
        <p:spPr/>
        <p:txBody>
          <a:bodyPr vert="horz" lIns="91440" tIns="45720" rIns="91440" bIns="45720" rtlCol="0" anchor="t">
            <a:normAutofit/>
          </a:bodyPr>
          <a:lstStyle/>
          <a:p>
            <a:pPr marL="0" indent="0" algn="ctr">
              <a:buNone/>
            </a:pPr>
            <a:endParaRPr lang="en-US" sz="4000" b="1" i="0" u="none" strike="noStrike" dirty="0">
              <a:effectLst/>
              <a:latin typeface="Franklin Gothic Book" panose="020B0503020102020204" pitchFamily="34" charset="0"/>
            </a:endParaRPr>
          </a:p>
          <a:p>
            <a:pPr marL="0" indent="0" algn="ctr">
              <a:buNone/>
            </a:pPr>
            <a:r>
              <a:rPr lang="en-US" sz="4000" b="1" i="0" u="none" strike="noStrike" dirty="0">
                <a:effectLst/>
                <a:latin typeface="Franklin Gothic Book" panose="020B0503020102020204" pitchFamily="34" charset="0"/>
              </a:rPr>
              <a:t>What is a Paradigm</a:t>
            </a:r>
            <a:r>
              <a:rPr lang="en-US" sz="4000" b="1" i="0" dirty="0">
                <a:effectLst/>
                <a:latin typeface="Franklin Gothic Book" panose="020B0503020102020204" pitchFamily="34" charset="0"/>
              </a:rPr>
              <a:t>​?</a:t>
            </a:r>
          </a:p>
          <a:p>
            <a:endParaRPr lang="en-US" dirty="0">
              <a:solidFill>
                <a:srgbClr val="000000"/>
              </a:solidFill>
              <a:latin typeface="Calibri Light" panose="020F0302020204030204" pitchFamily="34" charset="0"/>
            </a:endParaRPr>
          </a:p>
          <a:p>
            <a:pPr marL="0" indent="0" algn="ctr" rtl="0" fontAlgn="base">
              <a:buNone/>
            </a:pPr>
            <a:r>
              <a:rPr lang="en-US" sz="3200" b="1" i="0" u="none" strike="noStrike" dirty="0">
                <a:solidFill>
                  <a:srgbClr val="000000"/>
                </a:solidFill>
                <a:effectLst/>
                <a:latin typeface="Franklin Gothic Book" panose="020B0503020102020204" pitchFamily="34" charset="0"/>
              </a:rPr>
              <a:t>"A system of beliefs, ideas, values, and habits that is a way of thinking about the real world</a:t>
            </a:r>
            <a:r>
              <a:rPr lang="en-US" sz="3200" b="0" i="0" u="none" strike="noStrike" dirty="0">
                <a:solidFill>
                  <a:srgbClr val="000000"/>
                </a:solidFill>
                <a:effectLst/>
                <a:latin typeface="Franklin Gothic Book" panose="020B0503020102020204" pitchFamily="34" charset="0"/>
              </a:rPr>
              <a:t>."</a:t>
            </a:r>
            <a:r>
              <a:rPr lang="en-US" sz="3200" b="0" i="0" dirty="0">
                <a:solidFill>
                  <a:srgbClr val="000000"/>
                </a:solidFill>
                <a:effectLst/>
                <a:latin typeface="Franklin Gothic Book" panose="020B0503020102020204" pitchFamily="34" charset="0"/>
              </a:rPr>
              <a:t>​</a:t>
            </a:r>
          </a:p>
          <a:p>
            <a:pPr marL="0" indent="0" algn="ctr" rtl="0" fontAlgn="base">
              <a:buNone/>
            </a:pPr>
            <a:endParaRPr lang="en-US" sz="3200" b="0" i="0" dirty="0">
              <a:solidFill>
                <a:srgbClr val="000000"/>
              </a:solidFill>
              <a:effectLst/>
              <a:latin typeface="Franklin Gothic Book" panose="020B0503020102020204" pitchFamily="34" charset="0"/>
            </a:endParaRPr>
          </a:p>
          <a:p>
            <a:pPr marL="0" indent="0" algn="ctr" rtl="0" fontAlgn="base">
              <a:buNone/>
            </a:pPr>
            <a:r>
              <a:rPr lang="en-US" b="0" i="0" u="none" strike="noStrike" dirty="0">
                <a:solidFill>
                  <a:srgbClr val="000000"/>
                </a:solidFill>
                <a:effectLst/>
                <a:latin typeface="Franklin Gothic Book"/>
                <a:hlinkClick r:id="rId3"/>
              </a:rPr>
              <a:t>https://simple.wiktionary.org/wiki/paradigm</a:t>
            </a:r>
            <a:r>
              <a:rPr lang="en-US" b="0" i="0" dirty="0">
                <a:solidFill>
                  <a:srgbClr val="000000"/>
                </a:solidFill>
                <a:effectLst/>
                <a:latin typeface="Calibri"/>
                <a:cs typeface="Calibri"/>
                <a:hlinkClick r:id="rId3"/>
              </a:rPr>
              <a:t>​</a:t>
            </a:r>
            <a:endParaRPr lang="en-US" b="0" i="0" dirty="0">
              <a:solidFill>
                <a:srgbClr val="000000"/>
              </a:solidFill>
              <a:effectLst/>
              <a:latin typeface="Segoe UI" panose="020B0502040204020203" pitchFamily="34" charset="0"/>
            </a:endParaRPr>
          </a:p>
          <a:p>
            <a:pPr algn="ctr"/>
            <a:endParaRPr lang="en-US" dirty="0">
              <a:latin typeface="Calibri"/>
              <a:cs typeface="Calibri"/>
            </a:endParaRPr>
          </a:p>
          <a:p>
            <a:pPr marL="0" indent="0">
              <a:buNone/>
            </a:pPr>
            <a:endParaRPr lang="en-US" dirty="0"/>
          </a:p>
        </p:txBody>
      </p:sp>
      <p:sp>
        <p:nvSpPr>
          <p:cNvPr id="5" name="Slide Number Placeholder 4">
            <a:extLst>
              <a:ext uri="{FF2B5EF4-FFF2-40B4-BE49-F238E27FC236}">
                <a16:creationId xmlns:a16="http://schemas.microsoft.com/office/drawing/2014/main" id="{FE3F4E81-4501-26EC-BEBF-A80CD350A0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896467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281-EA32-7C82-455A-B12625D13774}"/>
              </a:ext>
            </a:extLst>
          </p:cNvPr>
          <p:cNvSpPr>
            <a:spLocks noGrp="1"/>
          </p:cNvSpPr>
          <p:nvPr>
            <p:ph type="title"/>
          </p:nvPr>
        </p:nvSpPr>
        <p:spPr/>
        <p:txBody>
          <a:bodyPr/>
          <a:lstStyle/>
          <a:p>
            <a:r>
              <a:rPr lang="en-US" b="1" dirty="0"/>
              <a:t>Presuming Competence</a:t>
            </a:r>
          </a:p>
        </p:txBody>
      </p:sp>
      <p:sp>
        <p:nvSpPr>
          <p:cNvPr id="3" name="Text Placeholder 2">
            <a:extLst>
              <a:ext uri="{FF2B5EF4-FFF2-40B4-BE49-F238E27FC236}">
                <a16:creationId xmlns:a16="http://schemas.microsoft.com/office/drawing/2014/main" id="{E83C93CC-DBF5-E150-B7C9-61348D2AC253}"/>
              </a:ext>
            </a:extLst>
          </p:cNvPr>
          <p:cNvSpPr>
            <a:spLocks noGrp="1"/>
          </p:cNvSpPr>
          <p:nvPr>
            <p:ph type="body" idx="1"/>
          </p:nvPr>
        </p:nvSpPr>
        <p:spPr/>
        <p:txBody>
          <a:bodyPr/>
          <a:lstStyle/>
          <a:p>
            <a:endParaRPr lang="en-US" dirty="0"/>
          </a:p>
          <a:p>
            <a:endParaRPr lang="en-US" dirty="0"/>
          </a:p>
          <a:p>
            <a:pPr marL="0" indent="0" algn="ctr">
              <a:buNone/>
            </a:pPr>
            <a:endParaRPr lang="en-US" sz="4800" dirty="0"/>
          </a:p>
          <a:p>
            <a:pPr marL="0" indent="0" algn="ctr">
              <a:buNone/>
            </a:pPr>
            <a:r>
              <a:rPr lang="en-US" sz="4000" dirty="0"/>
              <a:t>“Nothing About Me Without Me”</a:t>
            </a:r>
          </a:p>
          <a:p>
            <a:endParaRPr lang="en-US" sz="4400" dirty="0"/>
          </a:p>
        </p:txBody>
      </p:sp>
      <p:sp>
        <p:nvSpPr>
          <p:cNvPr id="5" name="Slide Number Placeholder 4">
            <a:extLst>
              <a:ext uri="{FF2B5EF4-FFF2-40B4-BE49-F238E27FC236}">
                <a16:creationId xmlns:a16="http://schemas.microsoft.com/office/drawing/2014/main" id="{59C21D76-6BFB-68E0-A5CC-F7AF2498AA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68392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B19B0-3924-4E06-ACB4-61CFAE378DBE}"/>
              </a:ext>
            </a:extLst>
          </p:cNvPr>
          <p:cNvSpPr>
            <a:spLocks noGrp="1"/>
          </p:cNvSpPr>
          <p:nvPr>
            <p:ph type="title"/>
          </p:nvPr>
        </p:nvSpPr>
        <p:spPr/>
        <p:txBody>
          <a:bodyPr/>
          <a:lstStyle/>
          <a:p>
            <a:pPr marR="0" rtl="0"/>
            <a:r>
              <a:rPr lang="en-US" b="1" dirty="0">
                <a:latin typeface="Franklin Gothic Medium" panose="020B0603020102020204" pitchFamily="34" charset="0"/>
              </a:rPr>
              <a:t>Impact of The Olmstead Decision</a:t>
            </a:r>
            <a:endParaRPr lang="en-US" b="1" i="0" u="none" strike="noStrike" baseline="0" dirty="0">
              <a:latin typeface="Franklin Gothic Medium" panose="020B0603020102020204" pitchFamily="34" charset="0"/>
            </a:endParaRPr>
          </a:p>
        </p:txBody>
      </p:sp>
      <p:sp>
        <p:nvSpPr>
          <p:cNvPr id="3" name="Text Placeholder 2">
            <a:extLst>
              <a:ext uri="{FF2B5EF4-FFF2-40B4-BE49-F238E27FC236}">
                <a16:creationId xmlns:a16="http://schemas.microsoft.com/office/drawing/2014/main" id="{E8312F82-0F5D-466F-8C30-B7F8AFFF1770}"/>
              </a:ext>
            </a:extLst>
          </p:cNvPr>
          <p:cNvSpPr>
            <a:spLocks noGrp="1"/>
          </p:cNvSpPr>
          <p:nvPr>
            <p:ph type="body" idx="1"/>
          </p:nvPr>
        </p:nvSpPr>
        <p:spPr>
          <a:xfrm>
            <a:off x="838200" y="1825625"/>
            <a:ext cx="10692809" cy="4351338"/>
          </a:xfrm>
        </p:spPr>
        <p:txBody>
          <a:bodyPr vert="horz" lIns="91440" tIns="45720" rIns="91440" bIns="45720" rtlCol="0" anchor="t">
            <a:noAutofit/>
          </a:bodyPr>
          <a:lstStyle/>
          <a:p>
            <a:r>
              <a:rPr lang="en-US" dirty="0"/>
              <a:t>The Olmstead Decision is one of the most important civil rights decision for people with disabilities in our country's history. </a:t>
            </a:r>
            <a:endParaRPr lang="en-US" dirty="0">
              <a:cs typeface="Calibri"/>
            </a:endParaRPr>
          </a:p>
          <a:p>
            <a:endParaRPr lang="en-US" dirty="0"/>
          </a:p>
          <a:p>
            <a:r>
              <a:rPr lang="en-US" dirty="0"/>
              <a:t>On June 22, 1989, the Court ruled that the ADA prohibits unnecessary segregation of people with disabilities, who have a right to live and receive services in the most integrated setting appropriate. </a:t>
            </a:r>
          </a:p>
          <a:p>
            <a:endParaRPr lang="en-US" dirty="0">
              <a:solidFill>
                <a:srgbClr val="000000"/>
              </a:solidFill>
              <a:latin typeface="Franklin Gothic Medium"/>
              <a:cs typeface="Calibri"/>
            </a:endParaRPr>
          </a:p>
          <a:p>
            <a:r>
              <a:rPr lang="en-US" dirty="0">
                <a:solidFill>
                  <a:srgbClr val="000000"/>
                </a:solidFill>
                <a:latin typeface="Franklin Gothic Medium"/>
                <a:cs typeface="Calibri"/>
              </a:rPr>
              <a:t>The foundation for Home and Community Based Services.</a:t>
            </a:r>
          </a:p>
        </p:txBody>
      </p:sp>
      <p:sp>
        <p:nvSpPr>
          <p:cNvPr id="4" name="Slide Number Placeholder 3">
            <a:extLst>
              <a:ext uri="{FF2B5EF4-FFF2-40B4-BE49-F238E27FC236}">
                <a16:creationId xmlns:a16="http://schemas.microsoft.com/office/drawing/2014/main" id="{1C0DE102-F956-4D54-BFA5-10F74821D8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850522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73E07-2236-46C3-A362-3DFCAD97619D}"/>
              </a:ext>
            </a:extLst>
          </p:cNvPr>
          <p:cNvSpPr>
            <a:spLocks noGrp="1"/>
          </p:cNvSpPr>
          <p:nvPr>
            <p:ph type="title"/>
          </p:nvPr>
        </p:nvSpPr>
        <p:spPr>
          <a:xfrm>
            <a:off x="838200" y="710980"/>
            <a:ext cx="8179676" cy="1325563"/>
          </a:xfrm>
        </p:spPr>
        <p:txBody>
          <a:bodyPr>
            <a:normAutofit/>
          </a:bodyPr>
          <a:lstStyle/>
          <a:p>
            <a:pPr marR="0" rtl="0"/>
            <a:r>
              <a:rPr lang="en-US" b="1" i="0" u="none" strike="noStrike" baseline="0" dirty="0">
                <a:latin typeface="Franklin Gothic Medium" panose="020B0603020102020204" pitchFamily="34" charset="0"/>
              </a:rPr>
              <a:t>Everyday Lives: Values In Action</a:t>
            </a:r>
          </a:p>
        </p:txBody>
      </p:sp>
      <p:sp>
        <p:nvSpPr>
          <p:cNvPr id="3" name="Text Placeholder 2">
            <a:extLst>
              <a:ext uri="{FF2B5EF4-FFF2-40B4-BE49-F238E27FC236}">
                <a16:creationId xmlns:a16="http://schemas.microsoft.com/office/drawing/2014/main" id="{65966700-55EF-49B1-938B-8CA42EB51BC6}"/>
              </a:ext>
            </a:extLst>
          </p:cNvPr>
          <p:cNvSpPr>
            <a:spLocks noGrp="1"/>
          </p:cNvSpPr>
          <p:nvPr>
            <p:ph type="body" idx="1"/>
          </p:nvPr>
        </p:nvSpPr>
        <p:spPr>
          <a:xfrm>
            <a:off x="838200" y="2185602"/>
            <a:ext cx="10515600" cy="4173539"/>
          </a:xfrm>
        </p:spPr>
        <p:txBody>
          <a:bodyPr vert="horz" lIns="91440" tIns="45720" rIns="91440" bIns="45720" rtlCol="0" anchor="t">
            <a:noAutofit/>
          </a:bodyPr>
          <a:lstStyle/>
          <a:p>
            <a:pPr marR="0" lvl="0" rtl="0"/>
            <a:r>
              <a:rPr lang="en-US" sz="3200" b="0" i="0" u="none" strike="noStrike" baseline="0" dirty="0">
                <a:latin typeface="Franklin Gothic Medium" panose="020B0603020102020204" pitchFamily="34" charset="0"/>
              </a:rPr>
              <a:t>Identifies Community Integration as the Goal</a:t>
            </a:r>
          </a:p>
          <a:p>
            <a:pPr marL="0" marR="0" lvl="0" indent="0" rtl="0">
              <a:buNone/>
            </a:pPr>
            <a:endParaRPr lang="en-US" sz="3200" b="0" i="0" u="none" strike="noStrike" baseline="0" dirty="0">
              <a:latin typeface="Franklin Gothic Medium" panose="020B0603020102020204" pitchFamily="34" charset="0"/>
            </a:endParaRPr>
          </a:p>
          <a:p>
            <a:r>
              <a:rPr lang="en-US" sz="3200" b="0" i="0" u="none" strike="noStrike" baseline="0" dirty="0">
                <a:latin typeface="Franklin Gothic Medium"/>
              </a:rPr>
              <a:t>Everyday Lives Recommendation #10 “</a:t>
            </a:r>
            <a:r>
              <a:rPr lang="en-US" sz="3200" dirty="0">
                <a:latin typeface="Franklin Gothic Medium"/>
              </a:rPr>
              <a:t>Expand</a:t>
            </a:r>
            <a:r>
              <a:rPr lang="en-US" sz="3200" b="0" i="0" u="none" strike="noStrike" baseline="0" dirty="0">
                <a:latin typeface="Franklin Gothic Medium"/>
              </a:rPr>
              <a:t> Options for Community Living”</a:t>
            </a:r>
          </a:p>
          <a:p>
            <a:endParaRPr lang="en-US" sz="3200" b="0" i="0" u="none" strike="noStrike" baseline="0" dirty="0">
              <a:latin typeface="Franklin Gothic Medium"/>
            </a:endParaRPr>
          </a:p>
          <a:p>
            <a:pPr marL="0" indent="0" algn="ctr">
              <a:buNone/>
            </a:pPr>
            <a:r>
              <a:rPr lang="en-US" sz="2400" dirty="0">
                <a:latin typeface="Franklin Gothic Medium"/>
              </a:rPr>
              <a:t>ODP+Annual+Data+Report+FY21-22.pdf (amazonaws.com) pgs. 59-62</a:t>
            </a:r>
          </a:p>
          <a:p>
            <a:pPr marL="0" indent="0" algn="ctr">
              <a:buNone/>
            </a:pPr>
            <a:r>
              <a:rPr lang="en-US" sz="2400" dirty="0">
                <a:ea typeface="+mj-lt"/>
                <a:cs typeface="+mj-lt"/>
                <a:hlinkClick r:id="rId3"/>
              </a:rPr>
              <a:t>Everyday+Lives+2021+FINAL.pdf (palms-awss3-repository.s3-us-west-2.amazonaws.com)</a:t>
            </a:r>
            <a:endParaRPr lang="en-US" sz="2400" dirty="0"/>
          </a:p>
          <a:p>
            <a:pPr marL="0" indent="0" algn="ctr">
              <a:buNone/>
            </a:pPr>
            <a:endParaRPr lang="en-US" sz="3200" dirty="0"/>
          </a:p>
        </p:txBody>
      </p:sp>
      <p:sp>
        <p:nvSpPr>
          <p:cNvPr id="4" name="Slide Number Placeholder 3">
            <a:extLst>
              <a:ext uri="{FF2B5EF4-FFF2-40B4-BE49-F238E27FC236}">
                <a16:creationId xmlns:a16="http://schemas.microsoft.com/office/drawing/2014/main" id="{09B9C3CC-CFB2-4E7E-B418-BBF48A3678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798836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6E660-3CCB-4737-E70D-2282B9F95387}"/>
              </a:ext>
            </a:extLst>
          </p:cNvPr>
          <p:cNvSpPr>
            <a:spLocks noGrp="1"/>
          </p:cNvSpPr>
          <p:nvPr>
            <p:ph type="title"/>
          </p:nvPr>
        </p:nvSpPr>
        <p:spPr/>
        <p:txBody>
          <a:bodyPr/>
          <a:lstStyle/>
          <a:p>
            <a:r>
              <a:rPr lang="en-US" b="1" dirty="0"/>
              <a:t>HCBS Settings: The Final Rule</a:t>
            </a:r>
          </a:p>
        </p:txBody>
      </p:sp>
      <p:sp>
        <p:nvSpPr>
          <p:cNvPr id="3" name="Text Placeholder 2">
            <a:extLst>
              <a:ext uri="{FF2B5EF4-FFF2-40B4-BE49-F238E27FC236}">
                <a16:creationId xmlns:a16="http://schemas.microsoft.com/office/drawing/2014/main" id="{0C4144C5-A15E-DB01-352C-994379FAAF47}"/>
              </a:ext>
            </a:extLst>
          </p:cNvPr>
          <p:cNvSpPr>
            <a:spLocks noGrp="1"/>
          </p:cNvSpPr>
          <p:nvPr>
            <p:ph type="body" idx="1"/>
          </p:nvPr>
        </p:nvSpPr>
        <p:spPr/>
        <p:txBody>
          <a:bodyPr vert="horz" lIns="91440" tIns="45720" rIns="91440" bIns="45720" rtlCol="0" anchor="t">
            <a:normAutofit fontScale="92500"/>
          </a:bodyPr>
          <a:lstStyle/>
          <a:p>
            <a:pPr marR="0" lvl="0" rtl="0"/>
            <a:r>
              <a:rPr lang="en-US" sz="3500" b="0" i="0" u="none" strike="noStrike" baseline="0" dirty="0">
                <a:latin typeface="Franklin Gothic Medium" panose="020B0603020102020204" pitchFamily="34" charset="0"/>
              </a:rPr>
              <a:t>6100.443 Integration </a:t>
            </a:r>
          </a:p>
          <a:p>
            <a:pPr marL="0" marR="0" lvl="0" indent="0" rtl="0">
              <a:buNone/>
            </a:pPr>
            <a:endParaRPr lang="en-US" sz="3500" b="0" i="0" u="none" strike="noStrike" baseline="0" dirty="0">
              <a:latin typeface="Franklin Gothic Medium" panose="020B0603020102020204" pitchFamily="34" charset="0"/>
            </a:endParaRPr>
          </a:p>
          <a:p>
            <a:pPr marR="0" lvl="0" rtl="0"/>
            <a:r>
              <a:rPr lang="en-US" sz="3500" b="0" i="0" u="none" strike="noStrike" baseline="0" dirty="0">
                <a:latin typeface="Franklin Gothic Medium" panose="020B0603020102020204" pitchFamily="34" charset="0"/>
              </a:rPr>
              <a:t>6100.445 cap on % of waiver participants </a:t>
            </a:r>
          </a:p>
          <a:p>
            <a:pPr marL="0" marR="0" lvl="0" indent="0" rtl="0">
              <a:buNone/>
            </a:pPr>
            <a:endParaRPr lang="en-US" sz="3500" b="0" i="0" u="none" strike="noStrike" baseline="0" dirty="0">
              <a:latin typeface="Franklin Gothic Medium" panose="020B0603020102020204" pitchFamily="34" charset="0"/>
            </a:endParaRPr>
          </a:p>
          <a:p>
            <a:pPr marR="0" lvl="0" rtl="0"/>
            <a:r>
              <a:rPr lang="en-US" sz="3500" b="0" i="0" u="none" strike="noStrike" baseline="0" dirty="0">
                <a:latin typeface="Franklin Gothic Medium" panose="020B0603020102020204" pitchFamily="34" charset="0"/>
              </a:rPr>
              <a:t>Separation of Housing and Supports</a:t>
            </a:r>
          </a:p>
          <a:p>
            <a:pPr marL="0" marR="0" lvl="0" indent="0" rtl="0">
              <a:buNone/>
            </a:pPr>
            <a:endParaRPr lang="en-US" sz="3800" b="0" i="0" u="none" strike="noStrike" baseline="0" dirty="0">
              <a:latin typeface="Franklin Gothic Medium" panose="020B0603020102020204" pitchFamily="34" charset="0"/>
            </a:endParaRPr>
          </a:p>
          <a:p>
            <a:pPr marL="457200" marR="0" lvl="1" indent="0" rtl="0">
              <a:buNone/>
            </a:pPr>
            <a:r>
              <a:rPr lang="en-US" sz="2600" b="0" i="0" u="none" strike="noStrike" baseline="0" dirty="0">
                <a:latin typeface="Franklin Gothic Medium" panose="020B0603020102020204" pitchFamily="34" charset="0"/>
              </a:rPr>
              <a:t>Resource:</a:t>
            </a:r>
          </a:p>
          <a:p>
            <a:pPr marL="457200" marR="0" lvl="1" indent="0" rtl="0">
              <a:buNone/>
            </a:pPr>
            <a:r>
              <a:rPr lang="fr-FR" sz="2600" b="0" i="0" u="none" strike="noStrike" baseline="0" dirty="0">
                <a:latin typeface="Franklin Gothic Medium"/>
              </a:rPr>
              <a:t>Temple U Institute on Disabilities </a:t>
            </a:r>
            <a:r>
              <a:rPr lang="fr-FR" sz="2600" b="0" i="0" u="sng" strike="noStrike" baseline="0" dirty="0">
                <a:solidFill>
                  <a:srgbClr val="0563C1"/>
                </a:solidFill>
                <a:latin typeface="Franklin Gothic Medium"/>
                <a:hlinkClick r:id="rId3"/>
              </a:rPr>
              <a:t>https://disabilities.temple.edu/hcbs/</a:t>
            </a:r>
          </a:p>
          <a:p>
            <a:endParaRPr lang="en-US" dirty="0"/>
          </a:p>
        </p:txBody>
      </p:sp>
      <p:sp>
        <p:nvSpPr>
          <p:cNvPr id="5" name="Slide Number Placeholder 4">
            <a:extLst>
              <a:ext uri="{FF2B5EF4-FFF2-40B4-BE49-F238E27FC236}">
                <a16:creationId xmlns:a16="http://schemas.microsoft.com/office/drawing/2014/main" id="{6CFAA3FD-5E18-8C78-AFA3-03EBB98121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791174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7FC04-559C-4273-A28A-C1EDD12B35F1}"/>
              </a:ext>
            </a:extLst>
          </p:cNvPr>
          <p:cNvSpPr>
            <a:spLocks noGrp="1"/>
          </p:cNvSpPr>
          <p:nvPr>
            <p:ph type="title"/>
          </p:nvPr>
        </p:nvSpPr>
        <p:spPr>
          <a:xfrm>
            <a:off x="838200" y="624325"/>
            <a:ext cx="10515600" cy="1325563"/>
          </a:xfrm>
        </p:spPr>
        <p:txBody>
          <a:bodyPr/>
          <a:lstStyle/>
          <a:p>
            <a:r>
              <a:rPr lang="en-US" b="1" i="0" u="none" strike="noStrike" baseline="0" dirty="0">
                <a:latin typeface="Franklin Gothic Medium"/>
              </a:rPr>
              <a:t>The State of Housing for </a:t>
            </a:r>
            <a:r>
              <a:rPr lang="en-US" b="1" dirty="0">
                <a:latin typeface="Franklin Gothic Medium"/>
              </a:rPr>
              <a:t>People</a:t>
            </a:r>
            <a:r>
              <a:rPr lang="en-US" b="1" i="0" u="none" strike="noStrike" baseline="0" dirty="0">
                <a:latin typeface="Franklin Gothic Medium"/>
              </a:rPr>
              <a:t> with</a:t>
            </a:r>
            <a:r>
              <a:rPr lang="en-US" b="1" dirty="0">
                <a:latin typeface="Franklin Gothic Medium"/>
              </a:rPr>
              <a:t> </a:t>
            </a:r>
            <a:r>
              <a:rPr lang="en-US" b="1" i="0" u="none" strike="noStrike" baseline="0" dirty="0">
                <a:latin typeface="Franklin Gothic Medium"/>
              </a:rPr>
              <a:t>I/DD</a:t>
            </a:r>
            <a:r>
              <a:rPr lang="en-US" b="1" dirty="0">
                <a:latin typeface="Franklin Gothic Medium"/>
              </a:rPr>
              <a:t> and Autism</a:t>
            </a:r>
            <a:endParaRPr lang="en-US" b="1" i="0" u="none" strike="noStrike" baseline="0" dirty="0">
              <a:latin typeface="Franklin Gothic Medium" panose="020B0603020102020204" pitchFamily="34" charset="0"/>
            </a:endParaRPr>
          </a:p>
        </p:txBody>
      </p:sp>
      <p:sp>
        <p:nvSpPr>
          <p:cNvPr id="3" name="Text Placeholder 2">
            <a:extLst>
              <a:ext uri="{FF2B5EF4-FFF2-40B4-BE49-F238E27FC236}">
                <a16:creationId xmlns:a16="http://schemas.microsoft.com/office/drawing/2014/main" id="{AFE69A65-1CA5-471E-B777-071FA5A62D7C}"/>
              </a:ext>
            </a:extLst>
          </p:cNvPr>
          <p:cNvSpPr>
            <a:spLocks noGrp="1"/>
          </p:cNvSpPr>
          <p:nvPr>
            <p:ph type="body" idx="1"/>
          </p:nvPr>
        </p:nvSpPr>
        <p:spPr>
          <a:xfrm>
            <a:off x="590321" y="2084169"/>
            <a:ext cx="10947093" cy="4272181"/>
          </a:xfrm>
        </p:spPr>
        <p:txBody>
          <a:bodyPr vert="horz" lIns="91440" tIns="45720" rIns="91440" bIns="45720" rtlCol="0" anchor="t">
            <a:normAutofit/>
          </a:bodyPr>
          <a:lstStyle/>
          <a:p>
            <a:pPr marL="0" indent="0" algn="ctr" rtl="0" fontAlgn="base">
              <a:buNone/>
            </a:pPr>
            <a:endParaRPr lang="en-US" sz="3600" b="0" i="0" u="none" strike="noStrike" dirty="0">
              <a:solidFill>
                <a:srgbClr val="000000"/>
              </a:solidFill>
              <a:effectLst/>
              <a:latin typeface="Calibri" panose="020F0502020204030204" pitchFamily="34" charset="0"/>
            </a:endParaRPr>
          </a:p>
          <a:p>
            <a:pPr marL="0" indent="0" algn="ctr" rtl="0" fontAlgn="base">
              <a:buNone/>
            </a:pPr>
            <a:r>
              <a:rPr lang="en-US" sz="3600" b="0" i="0" u="none" strike="noStrike" dirty="0">
                <a:solidFill>
                  <a:srgbClr val="000000"/>
                </a:solidFill>
                <a:effectLst/>
                <a:latin typeface="Franklin Gothic Medium"/>
              </a:rPr>
              <a:t>In </a:t>
            </a:r>
            <a:r>
              <a:rPr lang="en-US" sz="3600" b="1" i="1" u="none" strike="noStrike" dirty="0">
                <a:effectLst/>
                <a:latin typeface="Franklin Gothic Medium"/>
              </a:rPr>
              <a:t>2023</a:t>
            </a:r>
            <a:r>
              <a:rPr lang="en-US" sz="3600" b="0" i="0" u="none" strike="noStrike" dirty="0">
                <a:solidFill>
                  <a:srgbClr val="000000"/>
                </a:solidFill>
                <a:effectLst/>
                <a:latin typeface="Franklin Gothic Medium"/>
              </a:rPr>
              <a:t> in Pennsylvania, a person with a disability received Supplemental Security Income (SSI) benefits equal to </a:t>
            </a:r>
            <a:r>
              <a:rPr lang="en-US" sz="3600" b="1" i="1" u="none" strike="noStrike" dirty="0">
                <a:effectLst/>
                <a:latin typeface="Franklin Gothic Medium"/>
              </a:rPr>
              <a:t>$914</a:t>
            </a:r>
            <a:r>
              <a:rPr lang="en-US" sz="3600" b="1" i="0" u="none" strike="noStrike" dirty="0">
                <a:effectLst/>
                <a:latin typeface="Franklin Gothic Medium"/>
              </a:rPr>
              <a:t> </a:t>
            </a:r>
            <a:r>
              <a:rPr lang="en-US" sz="3600" b="0" i="0" u="none" strike="noStrike" dirty="0">
                <a:solidFill>
                  <a:srgbClr val="000000"/>
                </a:solidFill>
                <a:effectLst/>
                <a:latin typeface="Franklin Gothic Medium"/>
              </a:rPr>
              <a:t>per month.   </a:t>
            </a:r>
            <a:r>
              <a:rPr lang="en-US" sz="3600" b="0" i="0" dirty="0">
                <a:solidFill>
                  <a:srgbClr val="444444"/>
                </a:solidFill>
                <a:effectLst/>
                <a:latin typeface="Franklin Gothic Medium"/>
              </a:rPr>
              <a:t>​</a:t>
            </a:r>
          </a:p>
          <a:p>
            <a:pPr marL="0" indent="0" algn="l" rtl="0" fontAlgn="base">
              <a:buNone/>
            </a:pPr>
            <a:endParaRPr lang="en-US" sz="1400" b="0" i="0" dirty="0">
              <a:solidFill>
                <a:srgbClr val="444444"/>
              </a:solidFill>
              <a:effectLst/>
              <a:latin typeface="Franklin Gothic Medium"/>
            </a:endParaRPr>
          </a:p>
          <a:p>
            <a:pPr algn="ctr" rtl="0" fontAlgn="base"/>
            <a:r>
              <a:rPr lang="en-US" sz="2000" b="1" i="0" u="sng" strike="noStrike" dirty="0">
                <a:solidFill>
                  <a:srgbClr val="0563C1"/>
                </a:solidFill>
                <a:effectLst/>
                <a:latin typeface="Franklin Gothic Medium"/>
                <a:hlinkClick r:id="rId3"/>
              </a:rPr>
              <a:t>https://www.ssa.gov/oact/cola/SSI.html?sub5=24398702-B696-7944-95DC-6EC0D910C25E</a:t>
            </a:r>
            <a:r>
              <a:rPr lang="en-US" sz="2000" b="0" i="0" dirty="0">
                <a:solidFill>
                  <a:srgbClr val="000000"/>
                </a:solidFill>
                <a:effectLst/>
                <a:latin typeface="Franklin Gothic Medium"/>
              </a:rPr>
              <a:t>​</a:t>
            </a:r>
            <a:endParaRPr lang="en-US" sz="2000" b="0" i="0">
              <a:solidFill>
                <a:srgbClr val="000000"/>
              </a:solidFill>
              <a:effectLst/>
              <a:latin typeface="Franklin Gothic Medium"/>
            </a:endParaRPr>
          </a:p>
          <a:p>
            <a:pPr algn="ctr" rtl="0" fontAlgn="base"/>
            <a:r>
              <a:rPr lang="en-US" sz="2000" b="1" i="0" u="sng" strike="noStrike" dirty="0">
                <a:solidFill>
                  <a:srgbClr val="0563C1"/>
                </a:solidFill>
                <a:effectLst/>
                <a:latin typeface="Franklin Gothic Medium"/>
                <a:hlinkClick r:id="rId4"/>
              </a:rPr>
              <a:t>https://www.hud.gov/program_offices/public_indian_housing/programs/hcv/landlord/fmr</a:t>
            </a:r>
            <a:r>
              <a:rPr lang="en-US" sz="2000" b="1" i="0" u="none" strike="noStrike" dirty="0">
                <a:solidFill>
                  <a:srgbClr val="000000"/>
                </a:solidFill>
                <a:effectLst/>
                <a:latin typeface="Franklin Gothic Medium"/>
              </a:rPr>
              <a:t> </a:t>
            </a:r>
            <a:r>
              <a:rPr lang="en-US" sz="2000" b="0" i="0" dirty="0">
                <a:solidFill>
                  <a:srgbClr val="000000"/>
                </a:solidFill>
                <a:effectLst/>
                <a:latin typeface="Franklin Gothic Medium"/>
              </a:rPr>
              <a:t>​</a:t>
            </a:r>
            <a:endParaRPr lang="en-US" sz="2000" b="0" i="0">
              <a:solidFill>
                <a:srgbClr val="000000"/>
              </a:solidFill>
              <a:effectLst/>
              <a:latin typeface="Franklin Gothic Medium"/>
            </a:endParaRPr>
          </a:p>
          <a:p>
            <a:pPr algn="ctr" rtl="0" fontAlgn="base"/>
            <a:endParaRPr lang="en-US" sz="2400" b="0" i="0" dirty="0">
              <a:solidFill>
                <a:srgbClr val="444444"/>
              </a:solidFill>
              <a:effectLst/>
              <a:latin typeface="Franklin Gothic Medium"/>
            </a:endParaRPr>
          </a:p>
          <a:p>
            <a:endParaRPr lang="en-US" sz="2000" b="0" i="0" u="none" strike="noStrike" baseline="0" dirty="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F5F23172-9FE9-8D16-BE8B-53CC540EDA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928150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CC131-1823-795D-661A-950569F73645}"/>
              </a:ext>
            </a:extLst>
          </p:cNvPr>
          <p:cNvSpPr>
            <a:spLocks noGrp="1"/>
          </p:cNvSpPr>
          <p:nvPr>
            <p:ph type="title"/>
          </p:nvPr>
        </p:nvSpPr>
        <p:spPr/>
        <p:txBody>
          <a:bodyPr/>
          <a:lstStyle/>
          <a:p>
            <a:r>
              <a:rPr lang="en-US" b="1" dirty="0"/>
              <a:t>2023 Fair Market Rent Values in PA</a:t>
            </a:r>
          </a:p>
        </p:txBody>
      </p:sp>
      <p:sp>
        <p:nvSpPr>
          <p:cNvPr id="3" name="Text Placeholder 2">
            <a:extLst>
              <a:ext uri="{FF2B5EF4-FFF2-40B4-BE49-F238E27FC236}">
                <a16:creationId xmlns:a16="http://schemas.microsoft.com/office/drawing/2014/main" id="{E858A58B-FB81-7F7D-F889-49EB3D7EE0F3}"/>
              </a:ext>
            </a:extLst>
          </p:cNvPr>
          <p:cNvSpPr>
            <a:spLocks noGrp="1"/>
          </p:cNvSpPr>
          <p:nvPr>
            <p:ph type="body" idx="1"/>
          </p:nvPr>
        </p:nvSpPr>
        <p:spPr/>
        <p:txBody>
          <a:bodyPr>
            <a:normAutofit fontScale="92500" lnSpcReduction="20000"/>
          </a:bodyPr>
          <a:lstStyle/>
          <a:p>
            <a:pPr marL="0" indent="0" algn="ctr">
              <a:buNone/>
            </a:pPr>
            <a:r>
              <a:rPr lang="en-US" sz="3500" dirty="0"/>
              <a:t>One Bedroom Rental Units in:</a:t>
            </a:r>
          </a:p>
          <a:p>
            <a:pPr marL="0" indent="0" algn="ctr">
              <a:buNone/>
            </a:pPr>
            <a:endParaRPr lang="en-US" sz="3500" dirty="0"/>
          </a:p>
          <a:p>
            <a:pPr lvl="1" algn="ctr"/>
            <a:r>
              <a:rPr lang="en-US" sz="3500" dirty="0"/>
              <a:t>Dauphin County = $975</a:t>
            </a:r>
          </a:p>
          <a:p>
            <a:pPr lvl="1" algn="ctr"/>
            <a:r>
              <a:rPr lang="en-US" sz="3500" dirty="0"/>
              <a:t>Allegheny County = $904</a:t>
            </a:r>
          </a:p>
          <a:p>
            <a:pPr lvl="1" algn="ctr"/>
            <a:r>
              <a:rPr lang="en-US" sz="3500" dirty="0"/>
              <a:t>Bucks County and Philadelphia Area = $1218</a:t>
            </a:r>
          </a:p>
          <a:p>
            <a:pPr lvl="1" algn="ctr"/>
            <a:r>
              <a:rPr lang="en-US" sz="3500" dirty="0"/>
              <a:t>Lehigh County = $1102</a:t>
            </a:r>
          </a:p>
          <a:p>
            <a:pPr lvl="1" algn="ctr"/>
            <a:r>
              <a:rPr lang="en-US" sz="3500" dirty="0"/>
              <a:t>York County = $883</a:t>
            </a:r>
          </a:p>
          <a:p>
            <a:pPr marL="457200" lvl="1" indent="0" algn="ctr">
              <a:buNone/>
            </a:pPr>
            <a:endParaRPr lang="en-US" sz="3500" dirty="0"/>
          </a:p>
          <a:p>
            <a:pPr marL="0" indent="0" algn="ctr">
              <a:buNone/>
            </a:pPr>
            <a:r>
              <a:rPr lang="en-US" sz="2600" dirty="0">
                <a:hlinkClick r:id="rId3"/>
              </a:rPr>
              <a:t>FY 2023 Fair Market Rent Documentation System — Statewide Summary for Pennsylvania (huduser.gov)</a:t>
            </a:r>
            <a:endParaRPr lang="en-US" sz="2600" dirty="0"/>
          </a:p>
        </p:txBody>
      </p:sp>
      <p:sp>
        <p:nvSpPr>
          <p:cNvPr id="5" name="Slide Number Placeholder 4">
            <a:extLst>
              <a:ext uri="{FF2B5EF4-FFF2-40B4-BE49-F238E27FC236}">
                <a16:creationId xmlns:a16="http://schemas.microsoft.com/office/drawing/2014/main" id="{67800B23-C452-2C4D-89E5-74C679D6F7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440057825"/>
      </p:ext>
    </p:extLst>
  </p:cSld>
  <p:clrMapOvr>
    <a:masterClrMapping/>
  </p:clrMapOvr>
</p:sld>
</file>

<file path=ppt/theme/theme1.xml><?xml version="1.0" encoding="utf-8"?>
<a:theme xmlns:a="http://schemas.openxmlformats.org/drawingml/2006/main" name="HTTS pp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TS ppt Theme" id="{0F74C73A-1F91-46E7-B85C-56AC3AE1F889}" vid="{F8509463-2452-4D7B-9906-4E8832CC815B}"/>
    </a:ext>
  </a:extLst>
</a:theme>
</file>

<file path=ppt/theme/theme2.xml><?xml version="1.0" encoding="utf-8"?>
<a:theme xmlns:a="http://schemas.openxmlformats.org/drawingml/2006/main" name="PHLP ppt them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HLP ppt theme 2" id="{A689DAEA-991C-4887-9C83-CF9869F53686}" vid="{83C8C7F8-6188-4F9B-B7C9-E2C1875A9C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A4226BE47D104F8E11F612B712C193" ma:contentTypeVersion="12" ma:contentTypeDescription="Create a new document." ma:contentTypeScope="" ma:versionID="dfcfdede37bd482279bd14100a2f5233">
  <xsd:schema xmlns:xsd="http://www.w3.org/2001/XMLSchema" xmlns:xs="http://www.w3.org/2001/XMLSchema" xmlns:p="http://schemas.microsoft.com/office/2006/metadata/properties" xmlns:ns2="7e8abd81-384e-44eb-ac54-150b1f730857" xmlns:ns3="4fbdbbb8-0dec-43a1-a04f-d208c5d89139" targetNamespace="http://schemas.microsoft.com/office/2006/metadata/properties" ma:root="true" ma:fieldsID="36daea2c60432d5771a2e92986abab56" ns2:_="" ns3:_="">
    <xsd:import namespace="7e8abd81-384e-44eb-ac54-150b1f730857"/>
    <xsd:import namespace="4fbdbbb8-0dec-43a1-a04f-d208c5d8913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abd81-384e-44eb-ac54-150b1f7308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1fa7252-17c6-4f48-a5ca-bebcdce5e37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bdbbb8-0dec-43a1-a04f-d208c5d8913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524ff9f-d572-4c7d-9ee3-24f415e8bff0}" ma:internalName="TaxCatchAll" ma:showField="CatchAllData" ma:web="4fbdbbb8-0dec-43a1-a04f-d208c5d891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fbdbbb8-0dec-43a1-a04f-d208c5d89139" xsi:nil="true"/>
    <lcf76f155ced4ddcb4097134ff3c332f xmlns="7e8abd81-384e-44eb-ac54-150b1f73085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EC9412-052C-496E-8F8D-0EBCBD5187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8abd81-384e-44eb-ac54-150b1f730857"/>
    <ds:schemaRef ds:uri="4fbdbbb8-0dec-43a1-a04f-d208c5d891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9704EC-5A20-4D90-8A86-7D3369CF014E}">
  <ds:schemaRefs>
    <ds:schemaRef ds:uri="http://schemas.microsoft.com/office/2006/documentManagement/types"/>
    <ds:schemaRef ds:uri="http://purl.org/dc/dcmitype/"/>
    <ds:schemaRef ds:uri="4fbdbbb8-0dec-43a1-a04f-d208c5d89139"/>
    <ds:schemaRef ds:uri="http://schemas.microsoft.com/office/2006/metadata/properties"/>
    <ds:schemaRef ds:uri="http://purl.org/dc/elements/1.1/"/>
    <ds:schemaRef ds:uri="http://www.w3.org/XML/1998/namespace"/>
    <ds:schemaRef ds:uri="7e8abd81-384e-44eb-ac54-150b1f730857"/>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CF7B8945-5949-46A5-9C1E-15EFBD74E6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113</TotalTime>
  <Words>872</Words>
  <Application>Microsoft Office PowerPoint</Application>
  <PresentationFormat>Widescreen</PresentationFormat>
  <Paragraphs>113</Paragraphs>
  <Slides>13</Slides>
  <Notes>10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HTTS ppt Theme</vt:lpstr>
      <vt:lpstr>PHLP ppt theme 2</vt:lpstr>
      <vt:lpstr> </vt:lpstr>
      <vt:lpstr>PowerPoint Presentation</vt:lpstr>
      <vt:lpstr>Identifying the Housing Paradigm</vt:lpstr>
      <vt:lpstr>Presuming Competence</vt:lpstr>
      <vt:lpstr>Impact of The Olmstead Decision</vt:lpstr>
      <vt:lpstr>Everyday Lives: Values In Action</vt:lpstr>
      <vt:lpstr>HCBS Settings: The Final Rule</vt:lpstr>
      <vt:lpstr>The State of Housing for People with I/DD and Autism</vt:lpstr>
      <vt:lpstr>2023 Fair Market Rent Values in PA</vt:lpstr>
      <vt:lpstr>The State of Housing for People with I/DD and Autism</vt:lpstr>
      <vt:lpstr>State of Housing for People with I/DD and Autism, cont.</vt:lpstr>
      <vt:lpstr>Key Take Aways</vt:lpstr>
      <vt:lpstr>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Zotynia</dc:creator>
  <cp:lastModifiedBy>Pamela Zotynia</cp:lastModifiedBy>
  <cp:revision>260</cp:revision>
  <dcterms:created xsi:type="dcterms:W3CDTF">2023-05-05T00:18:31Z</dcterms:created>
  <dcterms:modified xsi:type="dcterms:W3CDTF">2023-10-03T12:58:46Z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0x010100AFA4226BE47D104F8E11F612B712C193</vt:lpwstr>
  </property>
  <property fmtid="{D5CDD505-2E9C-101B-9397-08002B2CF9AE}" pid="3" name="MediaServiceImageTags">
    <vt:lpwstr/>
  </property>
</Properties>
</file>