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34"/>
  </p:notesMasterIdLst>
  <p:sldIdLst>
    <p:sldId id="257" r:id="rId5"/>
    <p:sldId id="325" r:id="rId6"/>
    <p:sldId id="377" r:id="rId7"/>
    <p:sldId id="390" r:id="rId8"/>
    <p:sldId id="328" r:id="rId9"/>
    <p:sldId id="376" r:id="rId10"/>
    <p:sldId id="375" r:id="rId11"/>
    <p:sldId id="400" r:id="rId12"/>
    <p:sldId id="381" r:id="rId13"/>
    <p:sldId id="396" r:id="rId14"/>
    <p:sldId id="397" r:id="rId15"/>
    <p:sldId id="389" r:id="rId16"/>
    <p:sldId id="406" r:id="rId17"/>
    <p:sldId id="409" r:id="rId18"/>
    <p:sldId id="410" r:id="rId19"/>
    <p:sldId id="411" r:id="rId20"/>
    <p:sldId id="412" r:id="rId21"/>
    <p:sldId id="413" r:id="rId22"/>
    <p:sldId id="379" r:id="rId23"/>
    <p:sldId id="383" r:id="rId24"/>
    <p:sldId id="385" r:id="rId25"/>
    <p:sldId id="416" r:id="rId26"/>
    <p:sldId id="387" r:id="rId27"/>
    <p:sldId id="388" r:id="rId28"/>
    <p:sldId id="417" r:id="rId29"/>
    <p:sldId id="418" r:id="rId30"/>
    <p:sldId id="391" r:id="rId31"/>
    <p:sldId id="374" r:id="rId32"/>
    <p:sldId id="314"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2A20C2E-CA73-2CBA-49A1-41B2A0262656}" name="Alex Brosseau" initials="AB" userId="S::alexb@viapa.org::bd803d0d-0337-4383-8773-ac726e6ff2a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406D"/>
    <a:srgbClr val="3772FF"/>
    <a:srgbClr val="E5F4FB"/>
    <a:srgbClr val="A3B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85233F-AA42-46CD-8FFE-D0666095A75B}" v="16" dt="2024-04-09T19:09:46.5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131" autoAdjust="0"/>
  </p:normalViewPr>
  <p:slideViewPr>
    <p:cSldViewPr snapToGrid="0">
      <p:cViewPr varScale="1">
        <p:scale>
          <a:sx n="98" d="100"/>
          <a:sy n="98" d="100"/>
        </p:scale>
        <p:origin x="1038" y="7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 Brosseau" userId="bd803d0d-0337-4383-8773-ac726e6ff2ae" providerId="ADAL" clId="{D285233F-AA42-46CD-8FFE-D0666095A75B}"/>
    <pc:docChg chg="undo custSel addSld delSld modSld">
      <pc:chgData name="Alex Brosseau" userId="bd803d0d-0337-4383-8773-ac726e6ff2ae" providerId="ADAL" clId="{D285233F-AA42-46CD-8FFE-D0666095A75B}" dt="2024-04-09T19:09:50.877" v="51" actId="1076"/>
      <pc:docMkLst>
        <pc:docMk/>
      </pc:docMkLst>
      <pc:sldChg chg="addSp modSp mod">
        <pc:chgData name="Alex Brosseau" userId="bd803d0d-0337-4383-8773-ac726e6ff2ae" providerId="ADAL" clId="{D285233F-AA42-46CD-8FFE-D0666095A75B}" dt="2024-04-09T19:09:50.877" v="51" actId="1076"/>
        <pc:sldMkLst>
          <pc:docMk/>
          <pc:sldMk cId="1819122764" sldId="257"/>
        </pc:sldMkLst>
        <pc:spChg chg="mod">
          <ac:chgData name="Alex Brosseau" userId="bd803d0d-0337-4383-8773-ac726e6ff2ae" providerId="ADAL" clId="{D285233F-AA42-46CD-8FFE-D0666095A75B}" dt="2024-04-09T19:09:50.877" v="51" actId="1076"/>
          <ac:spMkLst>
            <pc:docMk/>
            <pc:sldMk cId="1819122764" sldId="257"/>
            <ac:spMk id="2" creationId="{00000000-0000-0000-0000-000000000000}"/>
          </ac:spMkLst>
        </pc:spChg>
        <pc:spChg chg="mod">
          <ac:chgData name="Alex Brosseau" userId="bd803d0d-0337-4383-8773-ac726e6ff2ae" providerId="ADAL" clId="{D285233F-AA42-46CD-8FFE-D0666095A75B}" dt="2024-04-09T19:09:17.907" v="34" actId="255"/>
          <ac:spMkLst>
            <pc:docMk/>
            <pc:sldMk cId="1819122764" sldId="257"/>
            <ac:spMk id="3" creationId="{ABE43749-8627-898D-0972-874C87AFE4CF}"/>
          </ac:spMkLst>
        </pc:spChg>
        <pc:spChg chg="add mod">
          <ac:chgData name="Alex Brosseau" userId="bd803d0d-0337-4383-8773-ac726e6ff2ae" providerId="ADAL" clId="{D285233F-AA42-46CD-8FFE-D0666095A75B}" dt="2024-04-09T19:08:54.321" v="25" actId="1076"/>
          <ac:spMkLst>
            <pc:docMk/>
            <pc:sldMk cId="1819122764" sldId="257"/>
            <ac:spMk id="8" creationId="{EB865591-82FE-84A6-5CFC-16F5A8588A48}"/>
          </ac:spMkLst>
        </pc:spChg>
        <pc:spChg chg="mod">
          <ac:chgData name="Alex Brosseau" userId="bd803d0d-0337-4383-8773-ac726e6ff2ae" providerId="ADAL" clId="{D285233F-AA42-46CD-8FFE-D0666095A75B}" dt="2024-04-09T19:09:30.231" v="36" actId="1076"/>
          <ac:spMkLst>
            <pc:docMk/>
            <pc:sldMk cId="1819122764" sldId="257"/>
            <ac:spMk id="9" creationId="{57E9FD07-3D6C-DEE5-853F-1537D494CD10}"/>
          </ac:spMkLst>
        </pc:spChg>
        <pc:spChg chg="add mod">
          <ac:chgData name="Alex Brosseau" userId="bd803d0d-0337-4383-8773-ac726e6ff2ae" providerId="ADAL" clId="{D285233F-AA42-46CD-8FFE-D0666095A75B}" dt="2024-04-09T19:08:03.684" v="8" actId="1076"/>
          <ac:spMkLst>
            <pc:docMk/>
            <pc:sldMk cId="1819122764" sldId="257"/>
            <ac:spMk id="10" creationId="{F5B8498A-80EA-CE41-7BE5-570A24787EE0}"/>
          </ac:spMkLst>
        </pc:spChg>
        <pc:spChg chg="add mod">
          <ac:chgData name="Alex Brosseau" userId="bd803d0d-0337-4383-8773-ac726e6ff2ae" providerId="ADAL" clId="{D285233F-AA42-46CD-8FFE-D0666095A75B}" dt="2024-04-09T19:08:26.300" v="17" actId="164"/>
          <ac:spMkLst>
            <pc:docMk/>
            <pc:sldMk cId="1819122764" sldId="257"/>
            <ac:spMk id="11" creationId="{9B956D11-5D8F-C6C0-DDCB-ACC689C8F852}"/>
          </ac:spMkLst>
        </pc:spChg>
        <pc:grpChg chg="mod">
          <ac:chgData name="Alex Brosseau" userId="bd803d0d-0337-4383-8773-ac726e6ff2ae" providerId="ADAL" clId="{D285233F-AA42-46CD-8FFE-D0666095A75B}" dt="2024-04-09T19:08:20.526" v="14" actId="1076"/>
          <ac:grpSpMkLst>
            <pc:docMk/>
            <pc:sldMk cId="1819122764" sldId="257"/>
            <ac:grpSpMk id="6" creationId="{055B5477-548B-EDBA-56AD-6E5C04ACF971}"/>
          </ac:grpSpMkLst>
        </pc:grpChg>
        <pc:grpChg chg="add mod">
          <ac:chgData name="Alex Brosseau" userId="bd803d0d-0337-4383-8773-ac726e6ff2ae" providerId="ADAL" clId="{D285233F-AA42-46CD-8FFE-D0666095A75B}" dt="2024-04-09T19:08:29.555" v="18" actId="1076"/>
          <ac:grpSpMkLst>
            <pc:docMk/>
            <pc:sldMk cId="1819122764" sldId="257"/>
            <ac:grpSpMk id="13" creationId="{1F5C8502-FFD5-32DD-DEBA-CD8729BAECA5}"/>
          </ac:grpSpMkLst>
        </pc:grpChg>
        <pc:picChg chg="add mod">
          <ac:chgData name="Alex Brosseau" userId="bd803d0d-0337-4383-8773-ac726e6ff2ae" providerId="ADAL" clId="{D285233F-AA42-46CD-8FFE-D0666095A75B}" dt="2024-04-09T19:08:26.300" v="17" actId="164"/>
          <ac:picMkLst>
            <pc:docMk/>
            <pc:sldMk cId="1819122764" sldId="257"/>
            <ac:picMk id="12" creationId="{47119903-BE6A-C654-51DE-0196A78E652B}"/>
          </ac:picMkLst>
        </pc:picChg>
      </pc:sldChg>
      <pc:sldChg chg="add del">
        <pc:chgData name="Alex Brosseau" userId="bd803d0d-0337-4383-8773-ac726e6ff2ae" providerId="ADAL" clId="{D285233F-AA42-46CD-8FFE-D0666095A75B}" dt="2024-04-09T19:08:05.222" v="9" actId="47"/>
        <pc:sldMkLst>
          <pc:docMk/>
          <pc:sldMk cId="3853259892" sldId="32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C0E887-16C8-40FD-8823-91BADA7FA683}" type="datetimeFigureOut">
              <a:rPr lang="en-US" smtClean="0"/>
              <a:t>4/9/2024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2AC079-762B-4073-89D1-40288322B8F8}" type="slidenum">
              <a:rPr lang="en-US" smtClean="0"/>
              <a:t>‹#›</a:t>
            </a:fld>
            <a:endParaRPr lang="en-US"/>
          </a:p>
        </p:txBody>
      </p:sp>
    </p:spTree>
    <p:extLst>
      <p:ext uri="{BB962C8B-B14F-4D97-AF65-F5344CB8AC3E}">
        <p14:creationId xmlns:p14="http://schemas.microsoft.com/office/powerpoint/2010/main" val="20569098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2AC079-762B-4073-89D1-40288322B8F8}" type="slidenum">
              <a:rPr lang="en-US" smtClean="0"/>
              <a:t>1</a:t>
            </a:fld>
            <a:endParaRPr lang="en-US"/>
          </a:p>
        </p:txBody>
      </p:sp>
    </p:spTree>
    <p:extLst>
      <p:ext uri="{BB962C8B-B14F-4D97-AF65-F5344CB8AC3E}">
        <p14:creationId xmlns:p14="http://schemas.microsoft.com/office/powerpoint/2010/main" val="342157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ea typeface="Calibri"/>
              <a:cs typeface="Calibri"/>
            </a:endParaRPr>
          </a:p>
        </p:txBody>
      </p:sp>
      <p:sp>
        <p:nvSpPr>
          <p:cNvPr id="4" name="Slide Number Placeholder 3"/>
          <p:cNvSpPr>
            <a:spLocks noGrp="1"/>
          </p:cNvSpPr>
          <p:nvPr>
            <p:ph type="sldNum" sz="quarter" idx="5"/>
          </p:nvPr>
        </p:nvSpPr>
        <p:spPr/>
        <p:txBody>
          <a:bodyPr/>
          <a:lstStyle/>
          <a:p>
            <a:fld id="{222AC079-762B-4073-89D1-40288322B8F8}" type="slidenum">
              <a:rPr lang="en-US" smtClean="0"/>
              <a:t>10</a:t>
            </a:fld>
            <a:endParaRPr lang="en-US"/>
          </a:p>
        </p:txBody>
      </p:sp>
    </p:spTree>
    <p:extLst>
      <p:ext uri="{BB962C8B-B14F-4D97-AF65-F5344CB8AC3E}">
        <p14:creationId xmlns:p14="http://schemas.microsoft.com/office/powerpoint/2010/main" val="37736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22AC079-762B-4073-89D1-40288322B8F8}" type="slidenum">
              <a:rPr lang="en-US" smtClean="0"/>
              <a:t>11</a:t>
            </a:fld>
            <a:endParaRPr lang="en-US"/>
          </a:p>
        </p:txBody>
      </p:sp>
    </p:spTree>
    <p:extLst>
      <p:ext uri="{BB962C8B-B14F-4D97-AF65-F5344CB8AC3E}">
        <p14:creationId xmlns:p14="http://schemas.microsoft.com/office/powerpoint/2010/main" val="24201131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solidFill>
                <a:srgbClr val="FF0000"/>
              </a:solidFill>
            </a:endParaRPr>
          </a:p>
        </p:txBody>
      </p:sp>
      <p:sp>
        <p:nvSpPr>
          <p:cNvPr id="4" name="Slide Number Placeholder 3"/>
          <p:cNvSpPr>
            <a:spLocks noGrp="1"/>
          </p:cNvSpPr>
          <p:nvPr>
            <p:ph type="sldNum" sz="quarter" idx="5"/>
          </p:nvPr>
        </p:nvSpPr>
        <p:spPr/>
        <p:txBody>
          <a:bodyPr/>
          <a:lstStyle/>
          <a:p>
            <a:fld id="{222AC079-762B-4073-89D1-40288322B8F8}" type="slidenum">
              <a:rPr lang="en-US" smtClean="0"/>
              <a:t>12</a:t>
            </a:fld>
            <a:endParaRPr lang="en-US"/>
          </a:p>
        </p:txBody>
      </p:sp>
    </p:spTree>
    <p:extLst>
      <p:ext uri="{BB962C8B-B14F-4D97-AF65-F5344CB8AC3E}">
        <p14:creationId xmlns:p14="http://schemas.microsoft.com/office/powerpoint/2010/main" val="12300040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solidFill>
                <a:srgbClr val="FF0000"/>
              </a:solidFill>
            </a:endParaRPr>
          </a:p>
        </p:txBody>
      </p:sp>
      <p:sp>
        <p:nvSpPr>
          <p:cNvPr id="4" name="Slide Number Placeholder 3"/>
          <p:cNvSpPr>
            <a:spLocks noGrp="1"/>
          </p:cNvSpPr>
          <p:nvPr>
            <p:ph type="sldNum" sz="quarter" idx="5"/>
          </p:nvPr>
        </p:nvSpPr>
        <p:spPr/>
        <p:txBody>
          <a:bodyPr/>
          <a:lstStyle/>
          <a:p>
            <a:fld id="{222AC079-762B-4073-89D1-40288322B8F8}" type="slidenum">
              <a:rPr lang="en-US" smtClean="0"/>
              <a:t>13</a:t>
            </a:fld>
            <a:endParaRPr lang="en-US"/>
          </a:p>
        </p:txBody>
      </p:sp>
    </p:spTree>
    <p:extLst>
      <p:ext uri="{BB962C8B-B14F-4D97-AF65-F5344CB8AC3E}">
        <p14:creationId xmlns:p14="http://schemas.microsoft.com/office/powerpoint/2010/main" val="24153002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kern="100" dirty="0">
              <a:latin typeface="Calibri"/>
              <a:cs typeface="Calibri"/>
            </a:endParaRPr>
          </a:p>
        </p:txBody>
      </p:sp>
      <p:sp>
        <p:nvSpPr>
          <p:cNvPr id="4" name="Slide Number Placeholder 3"/>
          <p:cNvSpPr>
            <a:spLocks noGrp="1"/>
          </p:cNvSpPr>
          <p:nvPr>
            <p:ph type="sldNum" sz="quarter" idx="5"/>
          </p:nvPr>
        </p:nvSpPr>
        <p:spPr/>
        <p:txBody>
          <a:bodyPr/>
          <a:lstStyle/>
          <a:p>
            <a:fld id="{222AC079-762B-4073-89D1-40288322B8F8}" type="slidenum">
              <a:rPr lang="en-US" smtClean="0"/>
              <a:t>14</a:t>
            </a:fld>
            <a:endParaRPr lang="en-US"/>
          </a:p>
        </p:txBody>
      </p:sp>
    </p:spTree>
    <p:extLst>
      <p:ext uri="{BB962C8B-B14F-4D97-AF65-F5344CB8AC3E}">
        <p14:creationId xmlns:p14="http://schemas.microsoft.com/office/powerpoint/2010/main" val="26334447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solidFill>
                <a:srgbClr val="FF0000"/>
              </a:solidFill>
              <a:cs typeface="Calibri"/>
            </a:endParaRPr>
          </a:p>
        </p:txBody>
      </p:sp>
      <p:sp>
        <p:nvSpPr>
          <p:cNvPr id="4" name="Slide Number Placeholder 3"/>
          <p:cNvSpPr>
            <a:spLocks noGrp="1"/>
          </p:cNvSpPr>
          <p:nvPr>
            <p:ph type="sldNum" sz="quarter" idx="5"/>
          </p:nvPr>
        </p:nvSpPr>
        <p:spPr/>
        <p:txBody>
          <a:bodyPr/>
          <a:lstStyle/>
          <a:p>
            <a:fld id="{222AC079-762B-4073-89D1-40288322B8F8}" type="slidenum">
              <a:rPr lang="en-US" smtClean="0"/>
              <a:t>15</a:t>
            </a:fld>
            <a:endParaRPr lang="en-US"/>
          </a:p>
        </p:txBody>
      </p:sp>
    </p:spTree>
    <p:extLst>
      <p:ext uri="{BB962C8B-B14F-4D97-AF65-F5344CB8AC3E}">
        <p14:creationId xmlns:p14="http://schemas.microsoft.com/office/powerpoint/2010/main" val="41832647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kern="100" dirty="0">
              <a:latin typeface="Calibri"/>
              <a:cs typeface="Calibri"/>
            </a:endParaRPr>
          </a:p>
        </p:txBody>
      </p:sp>
      <p:sp>
        <p:nvSpPr>
          <p:cNvPr id="4" name="Slide Number Placeholder 3"/>
          <p:cNvSpPr>
            <a:spLocks noGrp="1"/>
          </p:cNvSpPr>
          <p:nvPr>
            <p:ph type="sldNum" sz="quarter" idx="5"/>
          </p:nvPr>
        </p:nvSpPr>
        <p:spPr/>
        <p:txBody>
          <a:bodyPr/>
          <a:lstStyle/>
          <a:p>
            <a:fld id="{222AC079-762B-4073-89D1-40288322B8F8}" type="slidenum">
              <a:rPr lang="en-US" smtClean="0"/>
              <a:t>16</a:t>
            </a:fld>
            <a:endParaRPr lang="en-US"/>
          </a:p>
        </p:txBody>
      </p:sp>
    </p:spTree>
    <p:extLst>
      <p:ext uri="{BB962C8B-B14F-4D97-AF65-F5344CB8AC3E}">
        <p14:creationId xmlns:p14="http://schemas.microsoft.com/office/powerpoint/2010/main" val="35897337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kern="100" dirty="0">
              <a:latin typeface="Calibri"/>
              <a:cs typeface="Calibri"/>
            </a:endParaRPr>
          </a:p>
        </p:txBody>
      </p:sp>
      <p:sp>
        <p:nvSpPr>
          <p:cNvPr id="4" name="Slide Number Placeholder 3"/>
          <p:cNvSpPr>
            <a:spLocks noGrp="1"/>
          </p:cNvSpPr>
          <p:nvPr>
            <p:ph type="sldNum" sz="quarter" idx="5"/>
          </p:nvPr>
        </p:nvSpPr>
        <p:spPr/>
        <p:txBody>
          <a:bodyPr/>
          <a:lstStyle/>
          <a:p>
            <a:fld id="{222AC079-762B-4073-89D1-40288322B8F8}" type="slidenum">
              <a:rPr lang="en-US" smtClean="0"/>
              <a:t>17</a:t>
            </a:fld>
            <a:endParaRPr lang="en-US"/>
          </a:p>
        </p:txBody>
      </p:sp>
    </p:spTree>
    <p:extLst>
      <p:ext uri="{BB962C8B-B14F-4D97-AF65-F5344CB8AC3E}">
        <p14:creationId xmlns:p14="http://schemas.microsoft.com/office/powerpoint/2010/main" val="27845357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kern="100" dirty="0">
              <a:latin typeface="Calibri"/>
              <a:cs typeface="Calibri"/>
            </a:endParaRPr>
          </a:p>
        </p:txBody>
      </p:sp>
      <p:sp>
        <p:nvSpPr>
          <p:cNvPr id="4" name="Slide Number Placeholder 3"/>
          <p:cNvSpPr>
            <a:spLocks noGrp="1"/>
          </p:cNvSpPr>
          <p:nvPr>
            <p:ph type="sldNum" sz="quarter" idx="5"/>
          </p:nvPr>
        </p:nvSpPr>
        <p:spPr/>
        <p:txBody>
          <a:bodyPr/>
          <a:lstStyle/>
          <a:p>
            <a:fld id="{222AC079-762B-4073-89D1-40288322B8F8}" type="slidenum">
              <a:rPr lang="en-US" smtClean="0"/>
              <a:t>18</a:t>
            </a:fld>
            <a:endParaRPr lang="en-US"/>
          </a:p>
        </p:txBody>
      </p:sp>
    </p:spTree>
    <p:extLst>
      <p:ext uri="{BB962C8B-B14F-4D97-AF65-F5344CB8AC3E}">
        <p14:creationId xmlns:p14="http://schemas.microsoft.com/office/powerpoint/2010/main" val="16664750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22AC079-762B-4073-89D1-40288322B8F8}" type="slidenum">
              <a:rPr lang="en-US" smtClean="0"/>
              <a:t>19</a:t>
            </a:fld>
            <a:endParaRPr lang="en-US"/>
          </a:p>
        </p:txBody>
      </p:sp>
    </p:spTree>
    <p:extLst>
      <p:ext uri="{BB962C8B-B14F-4D97-AF65-F5344CB8AC3E}">
        <p14:creationId xmlns:p14="http://schemas.microsoft.com/office/powerpoint/2010/main" val="1827570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2AC079-762B-4073-89D1-40288322B8F8}" type="slidenum">
              <a:rPr lang="en-US" smtClean="0"/>
              <a:t>2</a:t>
            </a:fld>
            <a:endParaRPr lang="en-US"/>
          </a:p>
        </p:txBody>
      </p:sp>
    </p:spTree>
    <p:extLst>
      <p:ext uri="{BB962C8B-B14F-4D97-AF65-F5344CB8AC3E}">
        <p14:creationId xmlns:p14="http://schemas.microsoft.com/office/powerpoint/2010/main" val="14280304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22AC079-762B-4073-89D1-40288322B8F8}" type="slidenum">
              <a:rPr lang="en-US" smtClean="0"/>
              <a:t>20</a:t>
            </a:fld>
            <a:endParaRPr lang="en-US"/>
          </a:p>
        </p:txBody>
      </p:sp>
    </p:spTree>
    <p:extLst>
      <p:ext uri="{BB962C8B-B14F-4D97-AF65-F5344CB8AC3E}">
        <p14:creationId xmlns:p14="http://schemas.microsoft.com/office/powerpoint/2010/main" val="35621045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2AC079-762B-4073-89D1-40288322B8F8}" type="slidenum">
              <a:rPr lang="en-US" smtClean="0"/>
              <a:t>21</a:t>
            </a:fld>
            <a:endParaRPr lang="en-US"/>
          </a:p>
        </p:txBody>
      </p:sp>
    </p:spTree>
    <p:extLst>
      <p:ext uri="{BB962C8B-B14F-4D97-AF65-F5344CB8AC3E}">
        <p14:creationId xmlns:p14="http://schemas.microsoft.com/office/powerpoint/2010/main" val="39778693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22AC079-762B-4073-89D1-40288322B8F8}" type="slidenum">
              <a:rPr lang="en-US" smtClean="0"/>
              <a:t>22</a:t>
            </a:fld>
            <a:endParaRPr lang="en-US"/>
          </a:p>
        </p:txBody>
      </p:sp>
    </p:spTree>
    <p:extLst>
      <p:ext uri="{BB962C8B-B14F-4D97-AF65-F5344CB8AC3E}">
        <p14:creationId xmlns:p14="http://schemas.microsoft.com/office/powerpoint/2010/main" val="26182097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222AC079-762B-4073-89D1-40288322B8F8}" type="slidenum">
              <a:rPr lang="en-US" smtClean="0"/>
              <a:t>23</a:t>
            </a:fld>
            <a:endParaRPr lang="en-US"/>
          </a:p>
        </p:txBody>
      </p:sp>
    </p:spTree>
    <p:extLst>
      <p:ext uri="{BB962C8B-B14F-4D97-AF65-F5344CB8AC3E}">
        <p14:creationId xmlns:p14="http://schemas.microsoft.com/office/powerpoint/2010/main" val="15356818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2AC079-762B-4073-89D1-40288322B8F8}" type="slidenum">
              <a:rPr lang="en-US" smtClean="0"/>
              <a:t>24</a:t>
            </a:fld>
            <a:endParaRPr lang="en-US"/>
          </a:p>
        </p:txBody>
      </p:sp>
    </p:spTree>
    <p:extLst>
      <p:ext uri="{BB962C8B-B14F-4D97-AF65-F5344CB8AC3E}">
        <p14:creationId xmlns:p14="http://schemas.microsoft.com/office/powerpoint/2010/main" val="20735247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222AC079-762B-4073-89D1-40288322B8F8}" type="slidenum">
              <a:rPr lang="en-US" smtClean="0"/>
              <a:t>25</a:t>
            </a:fld>
            <a:endParaRPr lang="en-US"/>
          </a:p>
        </p:txBody>
      </p:sp>
    </p:spTree>
    <p:extLst>
      <p:ext uri="{BB962C8B-B14F-4D97-AF65-F5344CB8AC3E}">
        <p14:creationId xmlns:p14="http://schemas.microsoft.com/office/powerpoint/2010/main" val="38305998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2AC079-762B-4073-89D1-40288322B8F8}" type="slidenum">
              <a:rPr lang="en-US" smtClean="0"/>
              <a:t>26</a:t>
            </a:fld>
            <a:endParaRPr lang="en-US"/>
          </a:p>
        </p:txBody>
      </p:sp>
    </p:spTree>
    <p:extLst>
      <p:ext uri="{BB962C8B-B14F-4D97-AF65-F5344CB8AC3E}">
        <p14:creationId xmlns:p14="http://schemas.microsoft.com/office/powerpoint/2010/main" val="41576402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fld id="{222AC079-762B-4073-89D1-40288322B8F8}" type="slidenum">
              <a:rPr lang="en-US" smtClean="0"/>
              <a:t>28</a:t>
            </a:fld>
            <a:endParaRPr lang="en-US"/>
          </a:p>
        </p:txBody>
      </p:sp>
    </p:spTree>
    <p:extLst>
      <p:ext uri="{BB962C8B-B14F-4D97-AF65-F5344CB8AC3E}">
        <p14:creationId xmlns:p14="http://schemas.microsoft.com/office/powerpoint/2010/main" val="14489237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2AC079-762B-4073-89D1-40288322B8F8}" type="slidenum">
              <a:rPr lang="en-US" smtClean="0"/>
              <a:t>29</a:t>
            </a:fld>
            <a:endParaRPr lang="en-US"/>
          </a:p>
        </p:txBody>
      </p:sp>
    </p:spTree>
    <p:extLst>
      <p:ext uri="{BB962C8B-B14F-4D97-AF65-F5344CB8AC3E}">
        <p14:creationId xmlns:p14="http://schemas.microsoft.com/office/powerpoint/2010/main" val="3768903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2AC079-762B-4073-89D1-40288322B8F8}" type="slidenum">
              <a:rPr lang="en-US" smtClean="0"/>
              <a:t>3</a:t>
            </a:fld>
            <a:endParaRPr lang="en-US"/>
          </a:p>
        </p:txBody>
      </p:sp>
    </p:spTree>
    <p:extLst>
      <p:ext uri="{BB962C8B-B14F-4D97-AF65-F5344CB8AC3E}">
        <p14:creationId xmlns:p14="http://schemas.microsoft.com/office/powerpoint/2010/main" val="907416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2AC079-762B-4073-89D1-40288322B8F8}" type="slidenum">
              <a:rPr lang="en-US" smtClean="0"/>
              <a:t>4</a:t>
            </a:fld>
            <a:endParaRPr lang="en-US"/>
          </a:p>
        </p:txBody>
      </p:sp>
    </p:spTree>
    <p:extLst>
      <p:ext uri="{BB962C8B-B14F-4D97-AF65-F5344CB8AC3E}">
        <p14:creationId xmlns:p14="http://schemas.microsoft.com/office/powerpoint/2010/main" val="2659724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b="0" i="0" kern="1200" dirty="0">
                <a:solidFill>
                  <a:schemeClr val="dk1"/>
                </a:solidFill>
                <a:latin typeface="Calibri"/>
                <a:ea typeface="Calibri"/>
                <a:cs typeface="Calibri"/>
                <a:sym typeface="Calibri"/>
              </a:rPr>
              <a:t>The </a:t>
            </a:r>
            <a:r>
              <a:rPr lang="en-US" sz="1200" b="0" i="0" kern="1200" dirty="0">
                <a:solidFill>
                  <a:schemeClr val="dk1"/>
                </a:solidFill>
                <a:latin typeface="Calibri"/>
                <a:ea typeface="Calibri"/>
                <a:cs typeface="Calibri"/>
              </a:rPr>
              <a:t>PA Developmental Disabilities Council is funding the Authentic Friendships grant and awarded it to Values Into Action, our project is called True Friendships.  Our purpose is to help people create opportunities and capacity for friendships.  We are especially focusing on assisting people with disabilities, by listening to the challenges and barriers they have faced in locating opportunities to create friendship and then developing learning sessions based on the feedback we received.  The Learning sessions will begin in early 2024.</a:t>
            </a:r>
            <a:endParaRPr lang="en-US" sz="1200" b="0" i="0" kern="1200" dirty="0">
              <a:solidFill>
                <a:schemeClr val="dk1"/>
              </a:solidFill>
              <a:latin typeface="Calibri"/>
              <a:ea typeface="Calibri"/>
              <a:cs typeface="Calibri"/>
              <a:sym typeface="Calibri"/>
            </a:endParaRPr>
          </a:p>
        </p:txBody>
      </p:sp>
      <p:sp>
        <p:nvSpPr>
          <p:cNvPr id="4" name="Slide Number Placeholder 3"/>
          <p:cNvSpPr>
            <a:spLocks noGrp="1"/>
          </p:cNvSpPr>
          <p:nvPr>
            <p:ph type="sldNum" sz="quarter" idx="5"/>
          </p:nvPr>
        </p:nvSpPr>
        <p:spPr/>
        <p:txBody>
          <a:bodyPr/>
          <a:lstStyle/>
          <a:p>
            <a:fld id="{222AC079-762B-4073-89D1-40288322B8F8}" type="slidenum">
              <a:rPr lang="en-US" smtClean="0"/>
              <a:t>5</a:t>
            </a:fld>
            <a:endParaRPr lang="en-US"/>
          </a:p>
        </p:txBody>
      </p:sp>
    </p:spTree>
    <p:extLst>
      <p:ext uri="{BB962C8B-B14F-4D97-AF65-F5344CB8AC3E}">
        <p14:creationId xmlns:p14="http://schemas.microsoft.com/office/powerpoint/2010/main" val="2334336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2AC079-762B-4073-89D1-40288322B8F8}" type="slidenum">
              <a:rPr lang="en-US" smtClean="0"/>
              <a:t>6</a:t>
            </a:fld>
            <a:endParaRPr lang="en-US"/>
          </a:p>
        </p:txBody>
      </p:sp>
    </p:spTree>
    <p:extLst>
      <p:ext uri="{BB962C8B-B14F-4D97-AF65-F5344CB8AC3E}">
        <p14:creationId xmlns:p14="http://schemas.microsoft.com/office/powerpoint/2010/main" val="4142058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2AC079-762B-4073-89D1-40288322B8F8}" type="slidenum">
              <a:rPr lang="en-US" smtClean="0"/>
              <a:t>7</a:t>
            </a:fld>
            <a:endParaRPr lang="en-US"/>
          </a:p>
        </p:txBody>
      </p:sp>
    </p:spTree>
    <p:extLst>
      <p:ext uri="{BB962C8B-B14F-4D97-AF65-F5344CB8AC3E}">
        <p14:creationId xmlns:p14="http://schemas.microsoft.com/office/powerpoint/2010/main" val="1718346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222AC079-762B-4073-89D1-40288322B8F8}" type="slidenum">
              <a:rPr lang="en-US" smtClean="0"/>
              <a:t>8</a:t>
            </a:fld>
            <a:endParaRPr lang="en-US"/>
          </a:p>
        </p:txBody>
      </p:sp>
    </p:spTree>
    <p:extLst>
      <p:ext uri="{BB962C8B-B14F-4D97-AF65-F5344CB8AC3E}">
        <p14:creationId xmlns:p14="http://schemas.microsoft.com/office/powerpoint/2010/main" val="1887618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222AC079-762B-4073-89D1-40288322B8F8}" type="slidenum">
              <a:rPr lang="en-US" smtClean="0"/>
              <a:t>9</a:t>
            </a:fld>
            <a:endParaRPr lang="en-US"/>
          </a:p>
        </p:txBody>
      </p:sp>
    </p:spTree>
    <p:extLst>
      <p:ext uri="{BB962C8B-B14F-4D97-AF65-F5344CB8AC3E}">
        <p14:creationId xmlns:p14="http://schemas.microsoft.com/office/powerpoint/2010/main" val="4001143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609"/>
            <a:ext cx="12192000" cy="4533611"/>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8"/>
            <a:ext cx="10572000" cy="2175202"/>
          </a:xfrm>
        </p:spPr>
        <p:txBody>
          <a:bodyPr/>
          <a:lstStyle>
            <a:lvl1pPr>
              <a:defRPr sz="5400"/>
            </a:lvl1pPr>
          </a:lstStyle>
          <a:p>
            <a:r>
              <a:rPr lang="en-US"/>
              <a:t>Click to edit Master title style</a:t>
            </a:r>
          </a:p>
        </p:txBody>
      </p:sp>
      <p:sp>
        <p:nvSpPr>
          <p:cNvPr id="3" name="Subtitle 2"/>
          <p:cNvSpPr>
            <a:spLocks noGrp="1"/>
          </p:cNvSpPr>
          <p:nvPr>
            <p:ph type="subTitle" idx="1"/>
          </p:nvPr>
        </p:nvSpPr>
        <p:spPr>
          <a:xfrm>
            <a:off x="810001" y="4736599"/>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B9EBBA-996F-894A-B54A-D6246ED52CEA}" type="datetimeFigureOut">
              <a:rPr lang="en-US" dirty="0"/>
              <a:pPr/>
              <a:t>4/9/2024</a:t>
            </a:fld>
            <a:endParaRPr lang="en-US"/>
          </a:p>
        </p:txBody>
      </p:sp>
      <p:sp>
        <p:nvSpPr>
          <p:cNvPr id="5" name="Footer Placeholder 4"/>
          <p:cNvSpPr>
            <a:spLocks noGrp="1"/>
          </p:cNvSpPr>
          <p:nvPr>
            <p:ph type="ftr" sz="quarter" idx="11"/>
          </p:nvPr>
        </p:nvSpPr>
        <p:spPr>
          <a:xfrm>
            <a:off x="451514" y="5375171"/>
            <a:ext cx="8644320" cy="1031318"/>
          </a:xfrm>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C79C5D-2A6F-F04D-97DA-BEF2467B64E4}" type="datetimeFigureOut">
              <a:rPr lang="en-US" dirty="0"/>
              <a:pPr/>
              <a:t>4/9/2024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FBF54567-0DE4-3F47-BF90-CB84690072F9}" type="datetimeFigureOut">
              <a:rPr lang="en-US" dirty="0"/>
              <a:pPr/>
              <a:t>4/9/2024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C52C72-DE31-F449-A4ED-4C594FD91407}" type="datetimeFigureOut">
              <a:rPr lang="en-US" dirty="0"/>
              <a:pPr/>
              <a:t>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62726E-379B-B349-9EED-81ED093FA806}" type="datetimeFigureOut">
              <a:rPr lang="en-US" dirty="0"/>
              <a:pPr/>
              <a:t>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3B8FC1D5-C4F8-4408-805D-68EF8BAB9B37}" type="slidenum">
              <a:rPr lang="en-US" smtClean="0"/>
              <a:t>‹#›</a:t>
            </a:fld>
            <a:endParaRPr lang="en-US"/>
          </a:p>
        </p:txBody>
      </p:sp>
    </p:spTree>
    <p:extLst>
      <p:ext uri="{BB962C8B-B14F-4D97-AF65-F5344CB8AC3E}">
        <p14:creationId xmlns:p14="http://schemas.microsoft.com/office/powerpoint/2010/main" val="1640143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p>
        </p:txBody>
      </p:sp>
      <p:sp>
        <p:nvSpPr>
          <p:cNvPr id="3" name="Content Placeholder 2"/>
          <p:cNvSpPr>
            <a:spLocks noGrp="1"/>
          </p:cNvSpPr>
          <p:nvPr>
            <p:ph idx="1"/>
          </p:nvPr>
        </p:nvSpPr>
        <p:spPr>
          <a:xfrm>
            <a:off x="818712" y="2222287"/>
            <a:ext cx="10554574" cy="3636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3A1323-8D79-1946-B0D7-40001CF92E9D}" type="datetimeFigureOut">
              <a:rPr lang="en-US" dirty="0"/>
              <a:pPr/>
              <a:t>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302355-E14B-8545-A8F8-0FE83CC9D524}" type="datetimeFigureOut">
              <a:rPr lang="en-US" dirty="0"/>
              <a:pPr/>
              <a:t>4/9/2024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2640F58-564D-2B4F-AE67-E407BA4FCF45}" type="datetimeFigureOut">
              <a:rPr lang="en-US" dirty="0"/>
              <a:pPr/>
              <a:t>4/9/2024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3A34C8-038E-2045-AF43-DF7DBB8E0E9E}" type="datetimeFigureOut">
              <a:rPr lang="en-US" dirty="0"/>
              <a:pPr/>
              <a:t>4/9/2024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pPr/>
              <a:t>4/9/2024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855633" y="446088"/>
            <a:ext cx="6252633"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0DF5E60-9974-AC48-9591-99C2BB44B7CF}" type="datetimeFigureOut">
              <a:rPr lang="en-US" dirty="0"/>
              <a:pPr/>
              <a:t>4/9/2024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pPr/>
              <a:t>4/9/2024</a:t>
            </a:fld>
            <a:endParaRPr lang="en-US"/>
          </a:p>
        </p:txBody>
      </p:sp>
      <p:sp>
        <p:nvSpPr>
          <p:cNvPr id="6" name="Footer Placeholder 5"/>
          <p:cNvSpPr>
            <a:spLocks noGrp="1"/>
          </p:cNvSpPr>
          <p:nvPr>
            <p:ph type="ftr" sz="quarter" idx="11"/>
          </p:nvPr>
        </p:nvSpPr>
        <p:spPr>
          <a:xfrm>
            <a:off x="590396" y="6041362"/>
            <a:ext cx="3295413" cy="365125"/>
          </a:xfrm>
        </p:spPr>
        <p:txBody>
          <a:bodyPr/>
          <a:lstStyle/>
          <a:p>
            <a:endParaRPr lang="en-US"/>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810000" y="1766828"/>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51514" y="5569528"/>
            <a:ext cx="8644320" cy="836960"/>
          </a:xfrm>
          <a:prstGeom prst="rect">
            <a:avLst/>
          </a:prstGeom>
        </p:spPr>
        <p:txBody>
          <a:bodyPr vert="horz" lIns="91440" tIns="45720" rIns="91440" bIns="45720" rtlCol="0" anchor="b"/>
          <a:lstStyle>
            <a:lvl1pPr algn="l">
              <a:defRPr sz="900">
                <a:solidFill>
                  <a:schemeClr val="tx1"/>
                </a:solidFill>
              </a:defRPr>
            </a:lvl1pPr>
          </a:lstStyle>
          <a:p>
            <a:endParaRPr lang="en-US"/>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4/9/2024</a:t>
            </a:fld>
            <a:endParaRPr lang="en-US"/>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a:t>
            </a:fld>
            <a:endParaRPr lang="en-US"/>
          </a:p>
        </p:txBody>
      </p:sp>
      <p:sp>
        <p:nvSpPr>
          <p:cNvPr id="7" name="Rectangle 6">
            <a:extLst>
              <a:ext uri="{FF2B5EF4-FFF2-40B4-BE49-F238E27FC236}">
                <a16:creationId xmlns:a16="http://schemas.microsoft.com/office/drawing/2014/main" id="{DC5A7A98-33EB-4DC5-BE01-0F612EC4E862}"/>
              </a:ext>
            </a:extLst>
          </p:cNvPr>
          <p:cNvSpPr/>
          <p:nvPr userDrawn="1"/>
        </p:nvSpPr>
        <p:spPr>
          <a:xfrm>
            <a:off x="565265" y="5569527"/>
            <a:ext cx="2044931" cy="836960"/>
          </a:xfrm>
          <a:prstGeom prst="rect">
            <a:avLst/>
          </a:prstGeom>
          <a:blipFill>
            <a:blip r:embed="rId1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3" r:id="rId9"/>
    <p:sldLayoutId id="2147483657" r:id="rId10"/>
    <p:sldLayoutId id="2147483666" r:id="rId11"/>
    <p:sldLayoutId id="2147483661" r:id="rId12"/>
    <p:sldLayoutId id="2147483658" r:id="rId13"/>
    <p:sldLayoutId id="2147483659" r:id="rId14"/>
    <p:sldLayoutId id="2147483667" r:id="rId15"/>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hyperlink" Target="mailto:authenticfriendships@viapa.org"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3864" y="3087446"/>
            <a:ext cx="7832974" cy="899251"/>
          </a:xfrm>
        </p:spPr>
        <p:txBody>
          <a:bodyPr vert="horz" lIns="91440" tIns="45720" rIns="91440" bIns="45720" rtlCol="0" anchor="b">
            <a:noAutofit/>
          </a:bodyPr>
          <a:lstStyle/>
          <a:p>
            <a:r>
              <a:rPr lang="en-US" sz="8800" dirty="0"/>
              <a:t>WELCOME!</a:t>
            </a:r>
          </a:p>
        </p:txBody>
      </p:sp>
      <p:sp>
        <p:nvSpPr>
          <p:cNvPr id="3" name="Subtitle 2">
            <a:extLst>
              <a:ext uri="{FF2B5EF4-FFF2-40B4-BE49-F238E27FC236}">
                <a16:creationId xmlns:a16="http://schemas.microsoft.com/office/drawing/2014/main" id="{ABE43749-8627-898D-0972-874C87AFE4CF}"/>
              </a:ext>
            </a:extLst>
          </p:cNvPr>
          <p:cNvSpPr>
            <a:spLocks noGrp="1"/>
          </p:cNvSpPr>
          <p:nvPr>
            <p:ph type="subTitle" idx="1"/>
          </p:nvPr>
        </p:nvSpPr>
        <p:spPr>
          <a:xfrm>
            <a:off x="403864" y="4647963"/>
            <a:ext cx="11788136" cy="726837"/>
          </a:xfrm>
        </p:spPr>
        <p:txBody>
          <a:bodyPr>
            <a:noAutofit/>
          </a:bodyPr>
          <a:lstStyle/>
          <a:p>
            <a:r>
              <a:rPr lang="en-US" sz="5700" dirty="0"/>
              <a:t>Communication = Connection: </a:t>
            </a:r>
          </a:p>
        </p:txBody>
      </p:sp>
      <p:grpSp>
        <p:nvGrpSpPr>
          <p:cNvPr id="6" name="Group 5" descr="Logo that says &quot;True Friendships: Friendship is for everyone!&quot;">
            <a:extLst>
              <a:ext uri="{FF2B5EF4-FFF2-40B4-BE49-F238E27FC236}">
                <a16:creationId xmlns:a16="http://schemas.microsoft.com/office/drawing/2014/main" id="{055B5477-548B-EDBA-56AD-6E5C04ACF971}"/>
              </a:ext>
            </a:extLst>
          </p:cNvPr>
          <p:cNvGrpSpPr/>
          <p:nvPr/>
        </p:nvGrpSpPr>
        <p:grpSpPr>
          <a:xfrm>
            <a:off x="7635854" y="444256"/>
            <a:ext cx="3641157" cy="1800755"/>
            <a:chOff x="5250730" y="607864"/>
            <a:chExt cx="5043340" cy="3016486"/>
          </a:xfrm>
        </p:grpSpPr>
        <p:sp>
          <p:nvSpPr>
            <p:cNvPr id="5" name="Rectangle: Rounded Corners 4">
              <a:extLst>
                <a:ext uri="{FF2B5EF4-FFF2-40B4-BE49-F238E27FC236}">
                  <a16:creationId xmlns:a16="http://schemas.microsoft.com/office/drawing/2014/main" id="{E12BBFFF-B012-EB93-F313-C835972CA705}"/>
                </a:ext>
              </a:extLst>
            </p:cNvPr>
            <p:cNvSpPr/>
            <p:nvPr/>
          </p:nvSpPr>
          <p:spPr>
            <a:xfrm>
              <a:off x="5250730" y="607864"/>
              <a:ext cx="5043340" cy="3016486"/>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45AE8DF6-ACAF-A718-CD3F-14FC8E95D3FC}"/>
                </a:ext>
              </a:extLst>
            </p:cNvPr>
            <p:cNvPicPr>
              <a:picLocks noChangeAspect="1"/>
            </p:cNvPicPr>
            <p:nvPr/>
          </p:nvPicPr>
          <p:blipFill>
            <a:blip r:embed="rId3"/>
            <a:stretch>
              <a:fillRect/>
            </a:stretch>
          </p:blipFill>
          <p:spPr>
            <a:xfrm>
              <a:off x="5386301" y="790905"/>
              <a:ext cx="4761905" cy="2638095"/>
            </a:xfrm>
            <a:prstGeom prst="rect">
              <a:avLst/>
            </a:prstGeom>
            <a:ln>
              <a:noFill/>
            </a:ln>
          </p:spPr>
        </p:pic>
      </p:grpSp>
      <p:sp>
        <p:nvSpPr>
          <p:cNvPr id="9" name="TextBox 8">
            <a:extLst>
              <a:ext uri="{FF2B5EF4-FFF2-40B4-BE49-F238E27FC236}">
                <a16:creationId xmlns:a16="http://schemas.microsoft.com/office/drawing/2014/main" id="{57E9FD07-3D6C-DEE5-853F-1537D494CD10}"/>
              </a:ext>
            </a:extLst>
          </p:cNvPr>
          <p:cNvSpPr txBox="1"/>
          <p:nvPr/>
        </p:nvSpPr>
        <p:spPr>
          <a:xfrm>
            <a:off x="2691000" y="5582265"/>
            <a:ext cx="9111607" cy="707886"/>
          </a:xfrm>
          <a:prstGeom prst="rect">
            <a:avLst/>
          </a:prstGeom>
          <a:noFill/>
        </p:spPr>
        <p:txBody>
          <a:bodyPr wrap="square">
            <a:spAutoFit/>
          </a:bodyPr>
          <a:lstStyle/>
          <a:p>
            <a:r>
              <a:rPr lang="en-US" sz="4000" dirty="0"/>
              <a:t>Tips for Communicating with Friends</a:t>
            </a:r>
          </a:p>
        </p:txBody>
      </p:sp>
      <p:sp>
        <p:nvSpPr>
          <p:cNvPr id="8" name="TextBox 7">
            <a:extLst>
              <a:ext uri="{FF2B5EF4-FFF2-40B4-BE49-F238E27FC236}">
                <a16:creationId xmlns:a16="http://schemas.microsoft.com/office/drawing/2014/main" id="{EB865591-82FE-84A6-5CFC-16F5A8588A48}"/>
              </a:ext>
            </a:extLst>
          </p:cNvPr>
          <p:cNvSpPr txBox="1"/>
          <p:nvPr/>
        </p:nvSpPr>
        <p:spPr>
          <a:xfrm>
            <a:off x="1814048" y="6550223"/>
            <a:ext cx="8816821" cy="307777"/>
          </a:xfrm>
          <a:prstGeom prst="rect">
            <a:avLst/>
          </a:prstGeom>
          <a:noFill/>
        </p:spPr>
        <p:txBody>
          <a:bodyPr wrap="square">
            <a:spAutoFit/>
          </a:bodyPr>
          <a:lstStyle/>
          <a:p>
            <a:pPr algn="ctr"/>
            <a:r>
              <a:rPr lang="en-US" sz="1400" b="1" i="1" dirty="0"/>
              <a:t>This project is funded by the Pennsylvania Developmental Disabilities Council.</a:t>
            </a:r>
            <a:endParaRPr lang="en-US" sz="1400" dirty="0"/>
          </a:p>
        </p:txBody>
      </p:sp>
      <p:grpSp>
        <p:nvGrpSpPr>
          <p:cNvPr id="13" name="Group 12">
            <a:extLst>
              <a:ext uri="{FF2B5EF4-FFF2-40B4-BE49-F238E27FC236}">
                <a16:creationId xmlns:a16="http://schemas.microsoft.com/office/drawing/2014/main" id="{1F5C8502-FFD5-32DD-DEBA-CD8729BAECA5}"/>
              </a:ext>
            </a:extLst>
          </p:cNvPr>
          <p:cNvGrpSpPr/>
          <p:nvPr/>
        </p:nvGrpSpPr>
        <p:grpSpPr>
          <a:xfrm>
            <a:off x="7635854" y="2521365"/>
            <a:ext cx="3641157" cy="1435179"/>
            <a:chOff x="1399147" y="444256"/>
            <a:chExt cx="3641157" cy="1435179"/>
          </a:xfrm>
        </p:grpSpPr>
        <p:sp>
          <p:nvSpPr>
            <p:cNvPr id="11" name="Rectangle: Rounded Corners 10">
              <a:extLst>
                <a:ext uri="{FF2B5EF4-FFF2-40B4-BE49-F238E27FC236}">
                  <a16:creationId xmlns:a16="http://schemas.microsoft.com/office/drawing/2014/main" id="{9B956D11-5D8F-C6C0-DDCB-ACC689C8F852}"/>
                </a:ext>
              </a:extLst>
            </p:cNvPr>
            <p:cNvSpPr/>
            <p:nvPr/>
          </p:nvSpPr>
          <p:spPr>
            <a:xfrm>
              <a:off x="1399147" y="444256"/>
              <a:ext cx="3641157" cy="1435179"/>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47119903-BE6A-C654-51DE-0196A78E652B}"/>
                </a:ext>
              </a:extLst>
            </p:cNvPr>
            <p:cNvPicPr>
              <a:picLocks noChangeAspect="1"/>
            </p:cNvPicPr>
            <p:nvPr/>
          </p:nvPicPr>
          <p:blipFill>
            <a:blip r:embed="rId4"/>
            <a:stretch>
              <a:fillRect/>
            </a:stretch>
          </p:blipFill>
          <p:spPr>
            <a:xfrm>
              <a:off x="1591018" y="674175"/>
              <a:ext cx="3257414" cy="975341"/>
            </a:xfrm>
            <a:prstGeom prst="rect">
              <a:avLst/>
            </a:prstGeom>
          </p:spPr>
        </p:pic>
      </p:grpSp>
    </p:spTree>
    <p:extLst>
      <p:ext uri="{BB962C8B-B14F-4D97-AF65-F5344CB8AC3E}">
        <p14:creationId xmlns:p14="http://schemas.microsoft.com/office/powerpoint/2010/main" val="1819122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 name="Freeform 6">
            <a:extLst>
              <a:ext uri="{FF2B5EF4-FFF2-40B4-BE49-F238E27FC236}">
                <a16:creationId xmlns:a16="http://schemas.microsoft.com/office/drawing/2014/main" id="{8EE457FF-670E-4EC1-ACD4-1173DA9A79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72" name="Rectangle 71">
            <a:extLst>
              <a:ext uri="{FF2B5EF4-FFF2-40B4-BE49-F238E27FC236}">
                <a16:creationId xmlns:a16="http://schemas.microsoft.com/office/drawing/2014/main" id="{2654A105-F18C-4E12-B11B-51B12174B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691FA41-2F19-22FA-F77F-CAB733FF9190}"/>
              </a:ext>
              <a:ext uri="{C183D7F6-B498-43B3-948B-1728B52AA6E4}">
                <adec:decorative xmlns:adec="http://schemas.microsoft.com/office/drawing/2017/decorative" val="1"/>
              </a:ext>
            </a:extLst>
          </p:cNvPr>
          <p:cNvSpPr/>
          <p:nvPr/>
        </p:nvSpPr>
        <p:spPr>
          <a:xfrm>
            <a:off x="0" y="0"/>
            <a:ext cx="12192000" cy="1410780"/>
          </a:xfrm>
          <a:prstGeom prst="rect">
            <a:avLst/>
          </a:prstGeom>
          <a:solidFill>
            <a:srgbClr val="1740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357513" y="220165"/>
            <a:ext cx="10571998" cy="970450"/>
          </a:xfrm>
          <a:effectLst/>
        </p:spPr>
        <p:txBody>
          <a:bodyPr vert="horz" lIns="91440" tIns="45720" rIns="91440" bIns="45720" rtlCol="0" anchor="ctr">
            <a:normAutofit/>
          </a:bodyPr>
          <a:lstStyle/>
          <a:p>
            <a:r>
              <a:rPr lang="en-US" dirty="0">
                <a:solidFill>
                  <a:schemeClr val="tx1"/>
                </a:solidFill>
              </a:rPr>
              <a:t>What is Communication?</a:t>
            </a:r>
            <a:r>
              <a:rPr lang="en-US" sz="800" dirty="0">
                <a:solidFill>
                  <a:schemeClr val="tx1"/>
                </a:solidFill>
              </a:rPr>
              <a:t>1</a:t>
            </a:r>
          </a:p>
        </p:txBody>
      </p:sp>
      <p:sp>
        <p:nvSpPr>
          <p:cNvPr id="11" name="Rectangle 10">
            <a:extLst>
              <a:ext uri="{FF2B5EF4-FFF2-40B4-BE49-F238E27FC236}">
                <a16:creationId xmlns:a16="http://schemas.microsoft.com/office/drawing/2014/main" id="{18E0DE24-18A9-0E58-C780-91B4B5CD9B14}"/>
              </a:ext>
              <a:ext uri="{C183D7F6-B498-43B3-948B-1728B52AA6E4}">
                <adec:decorative xmlns:adec="http://schemas.microsoft.com/office/drawing/2017/decorative" val="1"/>
              </a:ext>
            </a:extLst>
          </p:cNvPr>
          <p:cNvSpPr/>
          <p:nvPr/>
        </p:nvSpPr>
        <p:spPr>
          <a:xfrm>
            <a:off x="0" y="1410780"/>
            <a:ext cx="6562679" cy="5447220"/>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BE16F84-2F7D-8B82-A0AE-DC0AFE2B9EAE}"/>
              </a:ext>
            </a:extLst>
          </p:cNvPr>
          <p:cNvSpPr txBox="1"/>
          <p:nvPr/>
        </p:nvSpPr>
        <p:spPr>
          <a:xfrm>
            <a:off x="6753401" y="1855906"/>
            <a:ext cx="3970927" cy="754556"/>
          </a:xfrm>
          <a:prstGeom prst="rect">
            <a:avLst/>
          </a:prstGeom>
          <a:effectLst/>
        </p:spPr>
        <p:txBody>
          <a:bodyPr vert="horz" lIns="91440" tIns="45720" rIns="91440" bIns="45720" rtlCol="0" anchor="t">
            <a:normAutofit/>
          </a:bodyPr>
          <a:lstStyle/>
          <a:p>
            <a:pPr>
              <a:spcBef>
                <a:spcPct val="20000"/>
              </a:spcBef>
              <a:spcAft>
                <a:spcPts val="600"/>
              </a:spcAft>
              <a:buClr>
                <a:schemeClr val="bg1"/>
              </a:buClr>
            </a:pPr>
            <a:r>
              <a:rPr lang="en-US" sz="2800">
                <a:solidFill>
                  <a:schemeClr val="bg1"/>
                </a:solidFill>
              </a:rPr>
              <a:t>Communication is…</a:t>
            </a:r>
          </a:p>
        </p:txBody>
      </p:sp>
      <p:pic>
        <p:nvPicPr>
          <p:cNvPr id="7" name="Picture 6" descr="A group of people with their hands and bodies in different positions.">
            <a:extLst>
              <a:ext uri="{FF2B5EF4-FFF2-40B4-BE49-F238E27FC236}">
                <a16:creationId xmlns:a16="http://schemas.microsoft.com/office/drawing/2014/main" id="{B19EEC87-E593-918D-6C71-D246E4E2EA0A}"/>
              </a:ext>
            </a:extLst>
          </p:cNvPr>
          <p:cNvPicPr>
            <a:picLocks noChangeAspect="1"/>
          </p:cNvPicPr>
          <p:nvPr/>
        </p:nvPicPr>
        <p:blipFill rotWithShape="1">
          <a:blip r:embed="rId3"/>
          <a:srcRect l="1552" t="12692" b="22315"/>
          <a:stretch/>
        </p:blipFill>
        <p:spPr>
          <a:xfrm>
            <a:off x="99917" y="4558254"/>
            <a:ext cx="6337459" cy="2185989"/>
          </a:xfrm>
          <a:prstGeom prst="rect">
            <a:avLst/>
          </a:prstGeom>
        </p:spPr>
      </p:pic>
      <p:pic>
        <p:nvPicPr>
          <p:cNvPr id="10" name="Picture 9" descr="A collage of electronic devices">
            <a:extLst>
              <a:ext uri="{FF2B5EF4-FFF2-40B4-BE49-F238E27FC236}">
                <a16:creationId xmlns:a16="http://schemas.microsoft.com/office/drawing/2014/main" id="{9F92B7FC-BFBF-7410-CAF9-C4FB8FB89323}"/>
              </a:ext>
            </a:extLst>
          </p:cNvPr>
          <p:cNvPicPr>
            <a:picLocks noChangeAspect="1"/>
          </p:cNvPicPr>
          <p:nvPr/>
        </p:nvPicPr>
        <p:blipFill rotWithShape="1">
          <a:blip r:embed="rId4"/>
          <a:srcRect r="33939" b="67486"/>
          <a:stretch/>
        </p:blipFill>
        <p:spPr>
          <a:xfrm>
            <a:off x="99918" y="2828358"/>
            <a:ext cx="3296138" cy="1622304"/>
          </a:xfrm>
          <a:prstGeom prst="rect">
            <a:avLst/>
          </a:prstGeom>
        </p:spPr>
      </p:pic>
      <p:pic>
        <p:nvPicPr>
          <p:cNvPr id="13" name="Picture 12" descr="A group of people with different facial expressions">
            <a:extLst>
              <a:ext uri="{FF2B5EF4-FFF2-40B4-BE49-F238E27FC236}">
                <a16:creationId xmlns:a16="http://schemas.microsoft.com/office/drawing/2014/main" id="{29F8C4D0-8962-B0A5-95F6-4ADA259970D5}"/>
              </a:ext>
            </a:extLst>
          </p:cNvPr>
          <p:cNvPicPr>
            <a:picLocks noChangeAspect="1"/>
          </p:cNvPicPr>
          <p:nvPr/>
        </p:nvPicPr>
        <p:blipFill rotWithShape="1">
          <a:blip r:embed="rId5"/>
          <a:srcRect l="1769" t="1264" r="2073" b="61008"/>
          <a:stretch/>
        </p:blipFill>
        <p:spPr>
          <a:xfrm>
            <a:off x="99918" y="1525170"/>
            <a:ext cx="3296139" cy="1195596"/>
          </a:xfrm>
          <a:prstGeom prst="rect">
            <a:avLst/>
          </a:prstGeom>
        </p:spPr>
      </p:pic>
      <p:sp>
        <p:nvSpPr>
          <p:cNvPr id="14" name="TextBox 13">
            <a:extLst>
              <a:ext uri="{FF2B5EF4-FFF2-40B4-BE49-F238E27FC236}">
                <a16:creationId xmlns:a16="http://schemas.microsoft.com/office/drawing/2014/main" id="{5DFE6352-BA6F-3379-155E-1E0300DFF4F2}"/>
              </a:ext>
            </a:extLst>
          </p:cNvPr>
          <p:cNvSpPr txBox="1"/>
          <p:nvPr/>
        </p:nvSpPr>
        <p:spPr>
          <a:xfrm>
            <a:off x="6753401" y="2406153"/>
            <a:ext cx="5234383" cy="4081054"/>
          </a:xfrm>
          <a:prstGeom prst="rect">
            <a:avLst/>
          </a:prstGeom>
          <a:noFill/>
        </p:spPr>
        <p:txBody>
          <a:bodyPr wrap="square">
            <a:spAutoFit/>
          </a:bodyPr>
          <a:lstStyle/>
          <a:p>
            <a:pPr marR="0" lvl="0">
              <a:lnSpc>
                <a:spcPct val="200000"/>
              </a:lnSpc>
              <a:spcBef>
                <a:spcPts val="0"/>
              </a:spcBef>
              <a:spcAft>
                <a:spcPts val="0"/>
              </a:spcAft>
            </a:pPr>
            <a:r>
              <a:rPr lang="en-US" sz="2400" u="sng" kern="100">
                <a:solidFill>
                  <a:schemeClr val="bg1"/>
                </a:solidFill>
                <a:effectLst/>
                <a:ea typeface="Calibri" panose="020F0502020204030204" pitchFamily="34" charset="0"/>
                <a:cs typeface="Times New Roman" panose="02020603050405020304" pitchFamily="18" charset="0"/>
              </a:rPr>
              <a:t>More than just words</a:t>
            </a:r>
          </a:p>
          <a:p>
            <a:pPr marL="285750" indent="-285750">
              <a:lnSpc>
                <a:spcPct val="150000"/>
              </a:lnSpc>
              <a:spcBef>
                <a:spcPts val="600"/>
              </a:spcBef>
              <a:spcAft>
                <a:spcPts val="600"/>
              </a:spcAft>
              <a:buFont typeface="Courier New" panose="02070309020205020404" pitchFamily="49" charset="0"/>
              <a:buChar char="o"/>
            </a:pPr>
            <a:r>
              <a:rPr lang="en-US" sz="2000" kern="100">
                <a:solidFill>
                  <a:schemeClr val="bg1"/>
                </a:solidFill>
                <a:effectLst/>
                <a:ea typeface="Calibri" panose="020F0502020204030204" pitchFamily="34" charset="0"/>
                <a:cs typeface="Times New Roman" panose="02020603050405020304" pitchFamily="18" charset="0"/>
              </a:rPr>
              <a:t>Gestures</a:t>
            </a:r>
            <a:r>
              <a:rPr lang="en-US" sz="2000" kern="100">
                <a:solidFill>
                  <a:schemeClr val="bg1"/>
                </a:solidFill>
                <a:ea typeface="Calibri" panose="020F0502020204030204" pitchFamily="34" charset="0"/>
                <a:cs typeface="Times New Roman" panose="02020603050405020304" pitchFamily="18" charset="0"/>
              </a:rPr>
              <a:t> (</a:t>
            </a:r>
            <a:r>
              <a:rPr lang="en-US" sz="2000" kern="100">
                <a:solidFill>
                  <a:schemeClr val="bg1"/>
                </a:solidFill>
                <a:effectLst/>
                <a:ea typeface="Calibri" panose="020F0502020204030204" pitchFamily="34" charset="0"/>
                <a:cs typeface="Times New Roman" panose="02020603050405020304" pitchFamily="18" charset="0"/>
              </a:rPr>
              <a:t>Pointing, signing, movement)</a:t>
            </a:r>
          </a:p>
          <a:p>
            <a:pPr marL="285750" indent="-285750">
              <a:lnSpc>
                <a:spcPct val="150000"/>
              </a:lnSpc>
              <a:spcBef>
                <a:spcPts val="600"/>
              </a:spcBef>
              <a:spcAft>
                <a:spcPts val="600"/>
              </a:spcAft>
              <a:buFont typeface="Courier New" panose="02070309020205020404" pitchFamily="49" charset="0"/>
              <a:buChar char="o"/>
            </a:pPr>
            <a:r>
              <a:rPr lang="en-US" sz="2000" kern="100">
                <a:solidFill>
                  <a:schemeClr val="bg1"/>
                </a:solidFill>
                <a:effectLst/>
                <a:ea typeface="Calibri" panose="020F0502020204030204" pitchFamily="34" charset="0"/>
                <a:cs typeface="Times New Roman" panose="02020603050405020304" pitchFamily="18" charset="0"/>
              </a:rPr>
              <a:t>Facial expressions</a:t>
            </a:r>
          </a:p>
          <a:p>
            <a:pPr marL="285750" indent="-285750">
              <a:lnSpc>
                <a:spcPct val="150000"/>
              </a:lnSpc>
              <a:spcBef>
                <a:spcPts val="600"/>
              </a:spcBef>
              <a:spcAft>
                <a:spcPts val="600"/>
              </a:spcAft>
              <a:buFont typeface="Courier New" panose="02070309020205020404" pitchFamily="49" charset="0"/>
              <a:buChar char="o"/>
            </a:pPr>
            <a:r>
              <a:rPr lang="en-US" sz="2000" kern="100">
                <a:solidFill>
                  <a:schemeClr val="bg1"/>
                </a:solidFill>
                <a:ea typeface="Calibri" panose="020F0502020204030204" pitchFamily="34" charset="0"/>
                <a:cs typeface="Times New Roman" panose="02020603050405020304" pitchFamily="18" charset="0"/>
              </a:rPr>
              <a:t>O</a:t>
            </a:r>
            <a:r>
              <a:rPr lang="en-US" sz="2000" kern="100">
                <a:solidFill>
                  <a:schemeClr val="bg1"/>
                </a:solidFill>
                <a:effectLst/>
                <a:ea typeface="Calibri" panose="020F0502020204030204" pitchFamily="34" charset="0"/>
                <a:cs typeface="Times New Roman" panose="02020603050405020304" pitchFamily="18" charset="0"/>
              </a:rPr>
              <a:t>bjects (Pictures, symbols, sound boards, and more)</a:t>
            </a:r>
          </a:p>
          <a:p>
            <a:pPr marL="285750" indent="-285750">
              <a:lnSpc>
                <a:spcPct val="150000"/>
              </a:lnSpc>
              <a:spcBef>
                <a:spcPts val="600"/>
              </a:spcBef>
              <a:spcAft>
                <a:spcPts val="600"/>
              </a:spcAft>
              <a:buFont typeface="Courier New" panose="02070309020205020404" pitchFamily="49" charset="0"/>
              <a:buChar char="o"/>
            </a:pPr>
            <a:r>
              <a:rPr lang="en-US" sz="2000" kern="100">
                <a:solidFill>
                  <a:schemeClr val="bg1"/>
                </a:solidFill>
                <a:effectLst/>
                <a:ea typeface="Calibri" panose="020F0502020204030204" pitchFamily="34" charset="0"/>
                <a:cs typeface="Times New Roman" panose="02020603050405020304" pitchFamily="18" charset="0"/>
              </a:rPr>
              <a:t>Behavior</a:t>
            </a:r>
          </a:p>
        </p:txBody>
      </p:sp>
      <p:pic>
        <p:nvPicPr>
          <p:cNvPr id="3" name="Picture 2" descr="An assistive technology device with a screen that lets you choose images.">
            <a:extLst>
              <a:ext uri="{FF2B5EF4-FFF2-40B4-BE49-F238E27FC236}">
                <a16:creationId xmlns:a16="http://schemas.microsoft.com/office/drawing/2014/main" id="{2F538562-70BC-3EEB-E2D1-ADB186D72366}"/>
              </a:ext>
            </a:extLst>
          </p:cNvPr>
          <p:cNvPicPr>
            <a:picLocks noChangeAspect="1"/>
          </p:cNvPicPr>
          <p:nvPr/>
        </p:nvPicPr>
        <p:blipFill rotWithShape="1">
          <a:blip r:embed="rId4"/>
          <a:srcRect l="33411" t="33691"/>
          <a:stretch/>
        </p:blipFill>
        <p:spPr>
          <a:xfrm>
            <a:off x="3495974" y="1526360"/>
            <a:ext cx="2936624" cy="2924302"/>
          </a:xfrm>
          <a:prstGeom prst="rect">
            <a:avLst/>
          </a:prstGeom>
        </p:spPr>
      </p:pic>
    </p:spTree>
    <p:extLst>
      <p:ext uri="{BB962C8B-B14F-4D97-AF65-F5344CB8AC3E}">
        <p14:creationId xmlns:p14="http://schemas.microsoft.com/office/powerpoint/2010/main" val="4199968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 name="Freeform 6">
            <a:extLst>
              <a:ext uri="{FF2B5EF4-FFF2-40B4-BE49-F238E27FC236}">
                <a16:creationId xmlns:a16="http://schemas.microsoft.com/office/drawing/2014/main" id="{8EE457FF-670E-4EC1-ACD4-1173DA9A79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72" name="Rectangle 71">
            <a:extLst>
              <a:ext uri="{FF2B5EF4-FFF2-40B4-BE49-F238E27FC236}">
                <a16:creationId xmlns:a16="http://schemas.microsoft.com/office/drawing/2014/main" id="{2654A105-F18C-4E12-B11B-51B12174B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691FA41-2F19-22FA-F77F-CAB733FF9190}"/>
              </a:ext>
              <a:ext uri="{C183D7F6-B498-43B3-948B-1728B52AA6E4}">
                <adec:decorative xmlns:adec="http://schemas.microsoft.com/office/drawing/2017/decorative" val="1"/>
              </a:ext>
            </a:extLst>
          </p:cNvPr>
          <p:cNvSpPr/>
          <p:nvPr/>
        </p:nvSpPr>
        <p:spPr>
          <a:xfrm>
            <a:off x="0" y="0"/>
            <a:ext cx="12192000" cy="1410780"/>
          </a:xfrm>
          <a:prstGeom prst="rect">
            <a:avLst/>
          </a:prstGeom>
          <a:solidFill>
            <a:srgbClr val="1740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357513" y="220165"/>
            <a:ext cx="10571998" cy="970450"/>
          </a:xfrm>
          <a:effectLst/>
        </p:spPr>
        <p:txBody>
          <a:bodyPr vert="horz" lIns="91440" tIns="45720" rIns="91440" bIns="45720" rtlCol="0" anchor="ctr">
            <a:normAutofit/>
          </a:bodyPr>
          <a:lstStyle/>
          <a:p>
            <a:r>
              <a:rPr lang="en-US" dirty="0">
                <a:solidFill>
                  <a:schemeClr val="tx1"/>
                </a:solidFill>
              </a:rPr>
              <a:t>What is Communication?</a:t>
            </a:r>
            <a:r>
              <a:rPr lang="en-US" sz="800" dirty="0">
                <a:solidFill>
                  <a:schemeClr val="tx1"/>
                </a:solidFill>
              </a:rPr>
              <a:t>2</a:t>
            </a:r>
          </a:p>
        </p:txBody>
      </p:sp>
      <p:sp>
        <p:nvSpPr>
          <p:cNvPr id="11" name="Rectangle 10">
            <a:extLst>
              <a:ext uri="{FF2B5EF4-FFF2-40B4-BE49-F238E27FC236}">
                <a16:creationId xmlns:a16="http://schemas.microsoft.com/office/drawing/2014/main" id="{18E0DE24-18A9-0E58-C780-91B4B5CD9B14}"/>
              </a:ext>
              <a:ext uri="{C183D7F6-B498-43B3-948B-1728B52AA6E4}">
                <adec:decorative xmlns:adec="http://schemas.microsoft.com/office/drawing/2017/decorative" val="1"/>
              </a:ext>
            </a:extLst>
          </p:cNvPr>
          <p:cNvSpPr/>
          <p:nvPr/>
        </p:nvSpPr>
        <p:spPr>
          <a:xfrm>
            <a:off x="0" y="1410780"/>
            <a:ext cx="6562679" cy="5447220"/>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BE16F84-2F7D-8B82-A0AE-DC0AFE2B9EAE}"/>
              </a:ext>
            </a:extLst>
          </p:cNvPr>
          <p:cNvSpPr txBox="1"/>
          <p:nvPr/>
        </p:nvSpPr>
        <p:spPr>
          <a:xfrm>
            <a:off x="6753401" y="1855906"/>
            <a:ext cx="3970927" cy="754556"/>
          </a:xfrm>
          <a:prstGeom prst="rect">
            <a:avLst/>
          </a:prstGeom>
          <a:effectLst/>
        </p:spPr>
        <p:txBody>
          <a:bodyPr vert="horz" lIns="91440" tIns="45720" rIns="91440" bIns="45720" rtlCol="0" anchor="t">
            <a:normAutofit/>
          </a:bodyPr>
          <a:lstStyle/>
          <a:p>
            <a:pPr>
              <a:spcBef>
                <a:spcPct val="20000"/>
              </a:spcBef>
              <a:spcAft>
                <a:spcPts val="600"/>
              </a:spcAft>
              <a:buClr>
                <a:schemeClr val="bg1"/>
              </a:buClr>
            </a:pPr>
            <a:r>
              <a:rPr lang="en-US" sz="2800">
                <a:solidFill>
                  <a:schemeClr val="bg1"/>
                </a:solidFill>
              </a:rPr>
              <a:t>Communication is…</a:t>
            </a:r>
          </a:p>
        </p:txBody>
      </p:sp>
      <p:pic>
        <p:nvPicPr>
          <p:cNvPr id="14" name="Picture 13" descr="Cartoon of three people in colorful clothes holding a sign that says &quot;Every Human Has Rights&quot;">
            <a:extLst>
              <a:ext uri="{FF2B5EF4-FFF2-40B4-BE49-F238E27FC236}">
                <a16:creationId xmlns:a16="http://schemas.microsoft.com/office/drawing/2014/main" id="{4B825603-D8D6-DFD8-919F-86E40C8DE918}"/>
              </a:ext>
            </a:extLst>
          </p:cNvPr>
          <p:cNvPicPr>
            <a:picLocks noChangeAspect="1"/>
          </p:cNvPicPr>
          <p:nvPr/>
        </p:nvPicPr>
        <p:blipFill rotWithShape="1">
          <a:blip r:embed="rId3"/>
          <a:srcRect l="13015" t="14326" r="14530" b="21101"/>
          <a:stretch/>
        </p:blipFill>
        <p:spPr>
          <a:xfrm>
            <a:off x="186492" y="1781684"/>
            <a:ext cx="6127232" cy="4481956"/>
          </a:xfrm>
          <a:prstGeom prst="rect">
            <a:avLst/>
          </a:prstGeom>
        </p:spPr>
      </p:pic>
      <p:sp>
        <p:nvSpPr>
          <p:cNvPr id="19" name="TextBox 18">
            <a:extLst>
              <a:ext uri="{FF2B5EF4-FFF2-40B4-BE49-F238E27FC236}">
                <a16:creationId xmlns:a16="http://schemas.microsoft.com/office/drawing/2014/main" id="{0C42138C-7AE5-9D2F-916A-9EDCE4814680}"/>
              </a:ext>
            </a:extLst>
          </p:cNvPr>
          <p:cNvSpPr txBox="1"/>
          <p:nvPr/>
        </p:nvSpPr>
        <p:spPr>
          <a:xfrm>
            <a:off x="6718558" y="2476979"/>
            <a:ext cx="5286950" cy="3665555"/>
          </a:xfrm>
          <a:prstGeom prst="rect">
            <a:avLst/>
          </a:prstGeom>
          <a:noFill/>
        </p:spPr>
        <p:txBody>
          <a:bodyPr wrap="square">
            <a:spAutoFit/>
          </a:bodyPr>
          <a:lstStyle/>
          <a:p>
            <a:pPr marR="0" lvl="0">
              <a:lnSpc>
                <a:spcPct val="150000"/>
              </a:lnSpc>
              <a:spcBef>
                <a:spcPts val="600"/>
              </a:spcBef>
              <a:spcAft>
                <a:spcPts val="600"/>
              </a:spcAft>
            </a:pPr>
            <a:r>
              <a:rPr lang="en-US" sz="2400" u="sng" kern="100">
                <a:solidFill>
                  <a:schemeClr val="bg1"/>
                </a:solidFill>
                <a:effectLst/>
                <a:ea typeface="Calibri" panose="020F0502020204030204" pitchFamily="34" charset="0"/>
                <a:cs typeface="Times New Roman" panose="02020603050405020304" pitchFamily="18" charset="0"/>
              </a:rPr>
              <a:t>A human right!</a:t>
            </a:r>
          </a:p>
          <a:p>
            <a:pPr marL="285750" indent="-285750">
              <a:lnSpc>
                <a:spcPct val="150000"/>
              </a:lnSpc>
              <a:spcBef>
                <a:spcPts val="600"/>
              </a:spcBef>
              <a:spcAft>
                <a:spcPts val="600"/>
              </a:spcAft>
              <a:buFont typeface="Courier New" panose="02070309020205020404" pitchFamily="49" charset="0"/>
              <a:buChar char="o"/>
            </a:pPr>
            <a:r>
              <a:rPr lang="en-US" sz="2000" kern="100">
                <a:solidFill>
                  <a:schemeClr val="bg1"/>
                </a:solidFill>
                <a:effectLst/>
                <a:ea typeface="Calibri" panose="020F0502020204030204" pitchFamily="34" charset="0"/>
                <a:cs typeface="Times New Roman" panose="02020603050405020304" pitchFamily="18" charset="0"/>
              </a:rPr>
              <a:t>It is a right to be able to influence what happens in your life, and that is done through communicating your wants and needs</a:t>
            </a:r>
          </a:p>
          <a:p>
            <a:pPr marL="285750" indent="-285750">
              <a:lnSpc>
                <a:spcPct val="150000"/>
              </a:lnSpc>
              <a:spcBef>
                <a:spcPts val="600"/>
              </a:spcBef>
              <a:spcAft>
                <a:spcPts val="600"/>
              </a:spcAft>
              <a:buFont typeface="Courier New" panose="02070309020205020404" pitchFamily="49" charset="0"/>
              <a:buChar char="o"/>
            </a:pPr>
            <a:r>
              <a:rPr lang="en-US" sz="2000" kern="100">
                <a:solidFill>
                  <a:schemeClr val="bg1"/>
                </a:solidFill>
                <a:effectLst/>
                <a:ea typeface="Calibri" panose="020F0502020204030204" pitchFamily="34" charset="0"/>
                <a:cs typeface="Times New Roman" panose="02020603050405020304" pitchFamily="18" charset="0"/>
              </a:rPr>
              <a:t>It is a right to be communicated with in a way that is meaningful to you.</a:t>
            </a:r>
          </a:p>
        </p:txBody>
      </p:sp>
    </p:spTree>
    <p:extLst>
      <p:ext uri="{BB962C8B-B14F-4D97-AF65-F5344CB8AC3E}">
        <p14:creationId xmlns:p14="http://schemas.microsoft.com/office/powerpoint/2010/main" val="3418408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 name="Freeform 6">
            <a:extLst>
              <a:ext uri="{FF2B5EF4-FFF2-40B4-BE49-F238E27FC236}">
                <a16:creationId xmlns:a16="http://schemas.microsoft.com/office/drawing/2014/main" id="{8EE457FF-670E-4EC1-ACD4-1173DA9A79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72" name="Rectangle 71">
            <a:extLst>
              <a:ext uri="{FF2B5EF4-FFF2-40B4-BE49-F238E27FC236}">
                <a16:creationId xmlns:a16="http://schemas.microsoft.com/office/drawing/2014/main" id="{2654A105-F18C-4E12-B11B-51B12174B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691FA41-2F19-22FA-F77F-CAB733FF9190}"/>
              </a:ext>
              <a:ext uri="{C183D7F6-B498-43B3-948B-1728B52AA6E4}">
                <adec:decorative xmlns:adec="http://schemas.microsoft.com/office/drawing/2017/decorative" val="1"/>
              </a:ext>
            </a:extLst>
          </p:cNvPr>
          <p:cNvSpPr/>
          <p:nvPr/>
        </p:nvSpPr>
        <p:spPr>
          <a:xfrm>
            <a:off x="0" y="0"/>
            <a:ext cx="12192000" cy="1410780"/>
          </a:xfrm>
          <a:prstGeom prst="rect">
            <a:avLst/>
          </a:prstGeom>
          <a:solidFill>
            <a:srgbClr val="1740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BE16F84-2F7D-8B82-A0AE-DC0AFE2B9EAE}"/>
              </a:ext>
            </a:extLst>
          </p:cNvPr>
          <p:cNvSpPr txBox="1"/>
          <p:nvPr/>
        </p:nvSpPr>
        <p:spPr>
          <a:xfrm>
            <a:off x="178403" y="1503362"/>
            <a:ext cx="11836003" cy="884918"/>
          </a:xfrm>
          <a:prstGeom prst="rect">
            <a:avLst/>
          </a:prstGeom>
          <a:effectLst/>
        </p:spPr>
        <p:txBody>
          <a:bodyPr vert="horz" lIns="91440" tIns="45720" rIns="91440" bIns="45720" rtlCol="0" anchor="t">
            <a:normAutofit lnSpcReduction="10000"/>
          </a:bodyPr>
          <a:lstStyle/>
          <a:p>
            <a:pPr marL="91440">
              <a:spcBef>
                <a:spcPct val="20000"/>
              </a:spcBef>
              <a:spcAft>
                <a:spcPts val="600"/>
              </a:spcAft>
              <a:buClr>
                <a:schemeClr val="bg1"/>
              </a:buClr>
            </a:pPr>
            <a:r>
              <a:rPr lang="en-US" sz="2800">
                <a:solidFill>
                  <a:schemeClr val="bg1"/>
                </a:solidFill>
              </a:rPr>
              <a:t>Common barriers to communication that people with disabilities experience:</a:t>
            </a:r>
          </a:p>
        </p:txBody>
      </p:sp>
      <p:sp>
        <p:nvSpPr>
          <p:cNvPr id="5" name="Title 1">
            <a:extLst>
              <a:ext uri="{FF2B5EF4-FFF2-40B4-BE49-F238E27FC236}">
                <a16:creationId xmlns:a16="http://schemas.microsoft.com/office/drawing/2014/main" id="{4ECEE1C7-835F-1DFC-7568-6960E74F841C}"/>
              </a:ext>
            </a:extLst>
          </p:cNvPr>
          <p:cNvSpPr txBox="1">
            <a:spLocks noGrp="1"/>
          </p:cNvSpPr>
          <p:nvPr>
            <p:ph type="title" idx="4294967295"/>
          </p:nvPr>
        </p:nvSpPr>
        <p:spPr>
          <a:xfrm>
            <a:off x="178403" y="202292"/>
            <a:ext cx="10571998" cy="9704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a:ln>
                  <a:noFill/>
                </a:ln>
                <a:solidFill>
                  <a:schemeClr val="tx1"/>
                </a:solidFill>
                <a:effectLst/>
                <a:uLnTx/>
                <a:uFillTx/>
                <a:latin typeface="+mj-lt"/>
                <a:ea typeface="+mj-ea"/>
                <a:cs typeface="+mj-cs"/>
              </a:rPr>
              <a:t>Barriers to Communication</a:t>
            </a:r>
          </a:p>
        </p:txBody>
      </p:sp>
      <p:sp>
        <p:nvSpPr>
          <p:cNvPr id="8" name="TextBox 7">
            <a:extLst>
              <a:ext uri="{FF2B5EF4-FFF2-40B4-BE49-F238E27FC236}">
                <a16:creationId xmlns:a16="http://schemas.microsoft.com/office/drawing/2014/main" id="{35E4191D-3527-CDB8-BC50-1841150A397B}"/>
              </a:ext>
            </a:extLst>
          </p:cNvPr>
          <p:cNvSpPr txBox="1"/>
          <p:nvPr/>
        </p:nvSpPr>
        <p:spPr>
          <a:xfrm>
            <a:off x="36422" y="5823505"/>
            <a:ext cx="12014406" cy="1033471"/>
          </a:xfrm>
          <a:prstGeom prst="rect">
            <a:avLst/>
          </a:prstGeom>
          <a:effectLst/>
        </p:spPr>
        <p:txBody>
          <a:bodyPr vert="horz" lIns="91440" tIns="45720" rIns="91440" bIns="45720" rtlCol="0" anchor="t">
            <a:noAutofit/>
          </a:bodyPr>
          <a:lstStyle/>
          <a:p>
            <a:pPr marL="91440">
              <a:spcBef>
                <a:spcPct val="20000"/>
              </a:spcBef>
              <a:spcAft>
                <a:spcPts val="600"/>
              </a:spcAft>
              <a:buClr>
                <a:schemeClr val="bg1"/>
              </a:buClr>
            </a:pPr>
            <a:r>
              <a:rPr lang="en-US" sz="2400">
                <a:solidFill>
                  <a:schemeClr val="bg1"/>
                </a:solidFill>
              </a:rPr>
              <a:t>These barriers can be frustrating, and sometimes lead to a person giving up on trying to communicate. </a:t>
            </a:r>
          </a:p>
        </p:txBody>
      </p:sp>
      <p:grpSp>
        <p:nvGrpSpPr>
          <p:cNvPr id="30" name="Group 29">
            <a:extLst>
              <a:ext uri="{FF2B5EF4-FFF2-40B4-BE49-F238E27FC236}">
                <a16:creationId xmlns:a16="http://schemas.microsoft.com/office/drawing/2014/main" id="{603FFA89-70A3-1A18-CDB7-4A9E8259C401}"/>
              </a:ext>
              <a:ext uri="{C183D7F6-B498-43B3-948B-1728B52AA6E4}">
                <adec:decorative xmlns:adec="http://schemas.microsoft.com/office/drawing/2017/decorative" val="1"/>
              </a:ext>
            </a:extLst>
          </p:cNvPr>
          <p:cNvGrpSpPr/>
          <p:nvPr/>
        </p:nvGrpSpPr>
        <p:grpSpPr>
          <a:xfrm>
            <a:off x="2378894" y="2477503"/>
            <a:ext cx="8001760" cy="1473616"/>
            <a:chOff x="2576339" y="2436133"/>
            <a:chExt cx="8001760" cy="1473616"/>
          </a:xfrm>
        </p:grpSpPr>
        <p:grpSp>
          <p:nvGrpSpPr>
            <p:cNvPr id="16" name="Group 15">
              <a:extLst>
                <a:ext uri="{FF2B5EF4-FFF2-40B4-BE49-F238E27FC236}">
                  <a16:creationId xmlns:a16="http://schemas.microsoft.com/office/drawing/2014/main" id="{CC1B745E-81D2-26D0-8B29-981A8232C550}"/>
                </a:ext>
              </a:extLst>
            </p:cNvPr>
            <p:cNvGrpSpPr/>
            <p:nvPr/>
          </p:nvGrpSpPr>
          <p:grpSpPr>
            <a:xfrm>
              <a:off x="2727547" y="2507627"/>
              <a:ext cx="7850552" cy="1296859"/>
              <a:chOff x="2415780" y="3411346"/>
              <a:chExt cx="7850552" cy="1296859"/>
            </a:xfrm>
          </p:grpSpPr>
          <p:sp>
            <p:nvSpPr>
              <p:cNvPr id="11" name="TextBox 10">
                <a:extLst>
                  <a:ext uri="{FF2B5EF4-FFF2-40B4-BE49-F238E27FC236}">
                    <a16:creationId xmlns:a16="http://schemas.microsoft.com/office/drawing/2014/main" id="{CBAD73E7-AE55-0CA3-18DD-EC3033786EFE}"/>
                  </a:ext>
                </a:extLst>
              </p:cNvPr>
              <p:cNvSpPr txBox="1"/>
              <p:nvPr/>
            </p:nvSpPr>
            <p:spPr>
              <a:xfrm>
                <a:off x="3403045" y="3697924"/>
                <a:ext cx="6863287" cy="892739"/>
              </a:xfrm>
              <a:prstGeom prst="rect">
                <a:avLst/>
              </a:prstGeom>
              <a:effectLst/>
            </p:spPr>
            <p:txBody>
              <a:bodyPr vert="horz" lIns="91440" tIns="45720" rIns="91440" bIns="45720" rtlCol="0" anchor="t">
                <a:normAutofit fontScale="32500" lnSpcReduction="20000"/>
              </a:bodyPr>
              <a:lstStyle/>
              <a:p>
                <a:pPr lvl="1">
                  <a:lnSpc>
                    <a:spcPct val="200000"/>
                  </a:lnSpc>
                </a:pPr>
                <a:r>
                  <a:rPr lang="en-US" sz="8000" kern="10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Uncertainty about how to connect</a:t>
                </a:r>
                <a:endParaRPr lang="en-US" sz="20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pPr>
                <a:endParaRPr lang="en-US" sz="2400" kern="100">
                  <a:solidFill>
                    <a:schemeClr val="bg1"/>
                  </a:solidFill>
                  <a:effectLst/>
                  <a:ea typeface="Calibri" panose="020F0502020204030204" pitchFamily="34" charset="0"/>
                  <a:cs typeface="Times New Roman" panose="02020603050405020304" pitchFamily="18" charset="0"/>
                </a:endParaRPr>
              </a:p>
            </p:txBody>
          </p:sp>
          <p:pic>
            <p:nvPicPr>
              <p:cNvPr id="14" name="Picture 13" descr="A cartoon of a man not sure what to say.">
                <a:extLst>
                  <a:ext uri="{FF2B5EF4-FFF2-40B4-BE49-F238E27FC236}">
                    <a16:creationId xmlns:a16="http://schemas.microsoft.com/office/drawing/2014/main" id="{412BF579-3C90-4AE9-FB8D-B57528C13BE5}"/>
                  </a:ext>
                </a:extLst>
              </p:cNvPr>
              <p:cNvPicPr>
                <a:picLocks noChangeAspect="1"/>
              </p:cNvPicPr>
              <p:nvPr/>
            </p:nvPicPr>
            <p:blipFill rotWithShape="1">
              <a:blip r:embed="rId3"/>
              <a:srcRect t="5817" b="3870"/>
              <a:stretch/>
            </p:blipFill>
            <p:spPr>
              <a:xfrm>
                <a:off x="2415780" y="3411346"/>
                <a:ext cx="1378549" cy="1296859"/>
              </a:xfrm>
              <a:prstGeom prst="rect">
                <a:avLst/>
              </a:prstGeom>
            </p:spPr>
          </p:pic>
        </p:grpSp>
        <p:sp>
          <p:nvSpPr>
            <p:cNvPr id="24" name="Rectangle: Rounded Corners 23">
              <a:extLst>
                <a:ext uri="{FF2B5EF4-FFF2-40B4-BE49-F238E27FC236}">
                  <a16:creationId xmlns:a16="http://schemas.microsoft.com/office/drawing/2014/main" id="{30E1301D-D5EB-D758-8B36-90A6066EA76E}"/>
                </a:ext>
              </a:extLst>
            </p:cNvPr>
            <p:cNvSpPr/>
            <p:nvPr/>
          </p:nvSpPr>
          <p:spPr>
            <a:xfrm>
              <a:off x="2576339" y="2436133"/>
              <a:ext cx="7610475" cy="1473616"/>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AAAD21CE-F1D4-F4D2-EBCF-2663D03D4892}"/>
              </a:ext>
              <a:ext uri="{C183D7F6-B498-43B3-948B-1728B52AA6E4}">
                <adec:decorative xmlns:adec="http://schemas.microsoft.com/office/drawing/2017/decorative" val="1"/>
              </a:ext>
            </a:extLst>
          </p:cNvPr>
          <p:cNvGrpSpPr/>
          <p:nvPr/>
        </p:nvGrpSpPr>
        <p:grpSpPr>
          <a:xfrm>
            <a:off x="134321" y="4007271"/>
            <a:ext cx="5849720" cy="1632525"/>
            <a:chOff x="134321" y="3792728"/>
            <a:chExt cx="5849720" cy="1632525"/>
          </a:xfrm>
        </p:grpSpPr>
        <p:grpSp>
          <p:nvGrpSpPr>
            <p:cNvPr id="12" name="Group 11">
              <a:extLst>
                <a:ext uri="{FF2B5EF4-FFF2-40B4-BE49-F238E27FC236}">
                  <a16:creationId xmlns:a16="http://schemas.microsoft.com/office/drawing/2014/main" id="{3FC939C2-7F48-7F11-AA5B-2901CE7FDB01}"/>
                </a:ext>
              </a:extLst>
            </p:cNvPr>
            <p:cNvGrpSpPr/>
            <p:nvPr/>
          </p:nvGrpSpPr>
          <p:grpSpPr>
            <a:xfrm>
              <a:off x="333162" y="3792728"/>
              <a:ext cx="5575012" cy="1632525"/>
              <a:chOff x="178403" y="2686614"/>
              <a:chExt cx="4965044" cy="1349839"/>
            </a:xfrm>
          </p:grpSpPr>
          <p:pic>
            <p:nvPicPr>
              <p:cNvPr id="6" name="Picture 5" descr="A cartoon of a woman not listening to another woman speaking to her.">
                <a:extLst>
                  <a:ext uri="{FF2B5EF4-FFF2-40B4-BE49-F238E27FC236}">
                    <a16:creationId xmlns:a16="http://schemas.microsoft.com/office/drawing/2014/main" id="{33E19FF6-BE30-14D3-315D-BF8E715CF55E}"/>
                  </a:ext>
                </a:extLst>
              </p:cNvPr>
              <p:cNvPicPr>
                <a:picLocks noChangeAspect="1"/>
              </p:cNvPicPr>
              <p:nvPr/>
            </p:nvPicPr>
            <p:blipFill>
              <a:blip r:embed="rId4"/>
              <a:stretch>
                <a:fillRect/>
              </a:stretch>
            </p:blipFill>
            <p:spPr>
              <a:xfrm>
                <a:off x="178403" y="2686614"/>
                <a:ext cx="1602270" cy="1349839"/>
              </a:xfrm>
              <a:prstGeom prst="rect">
                <a:avLst/>
              </a:prstGeom>
            </p:spPr>
          </p:pic>
          <p:sp>
            <p:nvSpPr>
              <p:cNvPr id="10" name="TextBox 9">
                <a:extLst>
                  <a:ext uri="{FF2B5EF4-FFF2-40B4-BE49-F238E27FC236}">
                    <a16:creationId xmlns:a16="http://schemas.microsoft.com/office/drawing/2014/main" id="{1732851D-93A3-67B6-F108-862997AB77AE}"/>
                  </a:ext>
                </a:extLst>
              </p:cNvPr>
              <p:cNvSpPr txBox="1"/>
              <p:nvPr/>
            </p:nvSpPr>
            <p:spPr>
              <a:xfrm>
                <a:off x="1357169" y="3000191"/>
                <a:ext cx="3786278" cy="807280"/>
              </a:xfrm>
              <a:prstGeom prst="rect">
                <a:avLst/>
              </a:prstGeom>
              <a:effectLst/>
            </p:spPr>
            <p:txBody>
              <a:bodyPr vert="horz" lIns="91440" tIns="45720" rIns="91440" bIns="45720" rtlCol="0" anchor="t">
                <a:normAutofit fontScale="32500" lnSpcReduction="20000"/>
              </a:bodyPr>
              <a:lstStyle/>
              <a:p>
                <a:pPr lvl="1">
                  <a:lnSpc>
                    <a:spcPct val="200000"/>
                  </a:lnSpc>
                </a:pPr>
                <a:r>
                  <a:rPr lang="en-US" sz="8600" kern="10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Not being listened to</a:t>
                </a:r>
              </a:p>
              <a:p>
                <a:pPr marL="1200150" lvl="2" indent="-285750">
                  <a:lnSpc>
                    <a:spcPct val="107000"/>
                  </a:lnSpc>
                  <a:spcAft>
                    <a:spcPts val="800"/>
                  </a:spcAft>
                  <a:buFont typeface="Courier New" panose="02070309020205020404" pitchFamily="49" charset="0"/>
                  <a:buChar char="o"/>
                </a:pPr>
                <a:endParaRPr lang="en-US" sz="20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pPr>
                <a:endParaRPr lang="en-US" sz="2400" kern="100">
                  <a:solidFill>
                    <a:schemeClr val="bg1"/>
                  </a:solidFill>
                  <a:effectLst/>
                  <a:ea typeface="Calibri" panose="020F0502020204030204" pitchFamily="34" charset="0"/>
                  <a:cs typeface="Times New Roman" panose="02020603050405020304" pitchFamily="18" charset="0"/>
                </a:endParaRPr>
              </a:p>
            </p:txBody>
          </p:sp>
        </p:grpSp>
        <p:sp>
          <p:nvSpPr>
            <p:cNvPr id="25" name="Rectangle: Rounded Corners 24">
              <a:extLst>
                <a:ext uri="{FF2B5EF4-FFF2-40B4-BE49-F238E27FC236}">
                  <a16:creationId xmlns:a16="http://schemas.microsoft.com/office/drawing/2014/main" id="{3887935A-E6EE-2953-FF16-1A92BD0BB61A}"/>
                </a:ext>
              </a:extLst>
            </p:cNvPr>
            <p:cNvSpPr/>
            <p:nvPr/>
          </p:nvSpPr>
          <p:spPr>
            <a:xfrm>
              <a:off x="134321" y="3935338"/>
              <a:ext cx="5849720" cy="13949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118CE9F0-0FF2-84EF-8DBE-935159B477AD}"/>
              </a:ext>
              <a:ext uri="{C183D7F6-B498-43B3-948B-1728B52AA6E4}">
                <adec:decorative xmlns:adec="http://schemas.microsoft.com/office/drawing/2017/decorative" val="1"/>
              </a:ext>
            </a:extLst>
          </p:cNvPr>
          <p:cNvGrpSpPr/>
          <p:nvPr/>
        </p:nvGrpSpPr>
        <p:grpSpPr>
          <a:xfrm>
            <a:off x="6201108" y="4149881"/>
            <a:ext cx="5849720" cy="1394927"/>
            <a:chOff x="6113838" y="3945936"/>
            <a:chExt cx="5849720" cy="1394927"/>
          </a:xfrm>
        </p:grpSpPr>
        <p:grpSp>
          <p:nvGrpSpPr>
            <p:cNvPr id="19" name="Group 18">
              <a:extLst>
                <a:ext uri="{FF2B5EF4-FFF2-40B4-BE49-F238E27FC236}">
                  <a16:creationId xmlns:a16="http://schemas.microsoft.com/office/drawing/2014/main" id="{57DBB41E-5A84-475E-A163-3F49D1369F34}"/>
                </a:ext>
              </a:extLst>
            </p:cNvPr>
            <p:cNvGrpSpPr/>
            <p:nvPr/>
          </p:nvGrpSpPr>
          <p:grpSpPr>
            <a:xfrm>
              <a:off x="6189733" y="4110027"/>
              <a:ext cx="5556758" cy="1029801"/>
              <a:chOff x="750932" y="4838927"/>
              <a:chExt cx="5556758" cy="1029801"/>
            </a:xfrm>
          </p:grpSpPr>
          <p:sp>
            <p:nvSpPr>
              <p:cNvPr id="15" name="TextBox 14">
                <a:extLst>
                  <a:ext uri="{FF2B5EF4-FFF2-40B4-BE49-F238E27FC236}">
                    <a16:creationId xmlns:a16="http://schemas.microsoft.com/office/drawing/2014/main" id="{038D74EE-385F-8223-5217-2EC7391F1FB4}"/>
                  </a:ext>
                </a:extLst>
              </p:cNvPr>
              <p:cNvSpPr txBox="1"/>
              <p:nvPr/>
            </p:nvSpPr>
            <p:spPr>
              <a:xfrm>
                <a:off x="892104" y="4838927"/>
                <a:ext cx="5415586" cy="884919"/>
              </a:xfrm>
              <a:prstGeom prst="rect">
                <a:avLst/>
              </a:prstGeom>
              <a:effectLst/>
            </p:spPr>
            <p:txBody>
              <a:bodyPr vert="horz" lIns="91440" tIns="45720" rIns="91440" bIns="45720" rtlCol="0" anchor="t">
                <a:normAutofit/>
              </a:bodyPr>
              <a:lstStyle/>
              <a:p>
                <a:pPr lvl="1">
                  <a:lnSpc>
                    <a:spcPct val="200000"/>
                  </a:lnSpc>
                </a:pPr>
                <a:r>
                  <a:rPr lang="en-US" sz="2600" kern="100">
                    <a:solidFill>
                      <a:schemeClr val="bg1"/>
                    </a:solidFill>
                    <a:latin typeface="Century Gothic" panose="020B0502020202020204" pitchFamily="34" charset="0"/>
                    <a:ea typeface="Calibri" panose="020F0502020204030204" pitchFamily="34" charset="0"/>
                    <a:cs typeface="Times New Roman" panose="02020603050405020304" pitchFamily="18" charset="0"/>
                  </a:rPr>
                  <a:t>Not being given enough time</a:t>
                </a:r>
                <a:endParaRPr lang="en-US" sz="26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pPr>
                <a:endParaRPr lang="en-US" sz="2600" kern="100">
                  <a:solidFill>
                    <a:schemeClr val="bg1"/>
                  </a:solidFill>
                  <a:effectLst/>
                  <a:ea typeface="Calibri" panose="020F0502020204030204" pitchFamily="34" charset="0"/>
                  <a:cs typeface="Times New Roman" panose="02020603050405020304" pitchFamily="18" charset="0"/>
                </a:endParaRPr>
              </a:p>
            </p:txBody>
          </p:sp>
          <p:pic>
            <p:nvPicPr>
              <p:cNvPr id="18" name="Picture 17" descr="A sand clock with a wooden frame">
                <a:extLst>
                  <a:ext uri="{FF2B5EF4-FFF2-40B4-BE49-F238E27FC236}">
                    <a16:creationId xmlns:a16="http://schemas.microsoft.com/office/drawing/2014/main" id="{AAB10B36-1BD0-EE24-FA71-AFEA898B1CE5}"/>
                  </a:ext>
                </a:extLst>
              </p:cNvPr>
              <p:cNvPicPr>
                <a:picLocks noChangeAspect="1"/>
              </p:cNvPicPr>
              <p:nvPr/>
            </p:nvPicPr>
            <p:blipFill rotWithShape="1">
              <a:blip r:embed="rId5"/>
              <a:srcRect l="26299" t="10000" r="26300" b="17421"/>
              <a:stretch/>
            </p:blipFill>
            <p:spPr>
              <a:xfrm>
                <a:off x="750932" y="4840548"/>
                <a:ext cx="621740" cy="1028180"/>
              </a:xfrm>
              <a:prstGeom prst="rect">
                <a:avLst/>
              </a:prstGeom>
            </p:spPr>
          </p:pic>
        </p:grpSp>
        <p:sp>
          <p:nvSpPr>
            <p:cNvPr id="26" name="Rectangle: Rounded Corners 25">
              <a:extLst>
                <a:ext uri="{FF2B5EF4-FFF2-40B4-BE49-F238E27FC236}">
                  <a16:creationId xmlns:a16="http://schemas.microsoft.com/office/drawing/2014/main" id="{7B356ECF-70AC-E18C-510C-8E2A654F3369}"/>
                </a:ext>
              </a:extLst>
            </p:cNvPr>
            <p:cNvSpPr/>
            <p:nvPr/>
          </p:nvSpPr>
          <p:spPr>
            <a:xfrm>
              <a:off x="6113838" y="3945936"/>
              <a:ext cx="5849720" cy="13949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7741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 name="Freeform 6">
            <a:extLst>
              <a:ext uri="{FF2B5EF4-FFF2-40B4-BE49-F238E27FC236}">
                <a16:creationId xmlns:a16="http://schemas.microsoft.com/office/drawing/2014/main" id="{8EE457FF-670E-4EC1-ACD4-1173DA9A79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72" name="Rectangle 71">
            <a:extLst>
              <a:ext uri="{FF2B5EF4-FFF2-40B4-BE49-F238E27FC236}">
                <a16:creationId xmlns:a16="http://schemas.microsoft.com/office/drawing/2014/main" id="{2654A105-F18C-4E12-B11B-51B12174B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691FA41-2F19-22FA-F77F-CAB733FF9190}"/>
              </a:ext>
              <a:ext uri="{C183D7F6-B498-43B3-948B-1728B52AA6E4}">
                <adec:decorative xmlns:adec="http://schemas.microsoft.com/office/drawing/2017/decorative" val="1"/>
              </a:ext>
            </a:extLst>
          </p:cNvPr>
          <p:cNvSpPr/>
          <p:nvPr/>
        </p:nvSpPr>
        <p:spPr>
          <a:xfrm>
            <a:off x="0" y="0"/>
            <a:ext cx="12192000" cy="1410780"/>
          </a:xfrm>
          <a:prstGeom prst="rect">
            <a:avLst/>
          </a:prstGeom>
          <a:solidFill>
            <a:srgbClr val="1740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BE16F84-2F7D-8B82-A0AE-DC0AFE2B9EAE}"/>
              </a:ext>
            </a:extLst>
          </p:cNvPr>
          <p:cNvSpPr txBox="1"/>
          <p:nvPr/>
        </p:nvSpPr>
        <p:spPr>
          <a:xfrm>
            <a:off x="178403" y="1877305"/>
            <a:ext cx="11836003" cy="1551695"/>
          </a:xfrm>
          <a:prstGeom prst="rect">
            <a:avLst/>
          </a:prstGeom>
          <a:effectLst/>
        </p:spPr>
        <p:txBody>
          <a:bodyPr vert="horz" lIns="91440" tIns="45720" rIns="91440" bIns="45720" rtlCol="0" anchor="t">
            <a:normAutofit/>
          </a:bodyPr>
          <a:lstStyle/>
          <a:p>
            <a:pPr marL="91440" algn="ctr">
              <a:spcBef>
                <a:spcPct val="20000"/>
              </a:spcBef>
              <a:spcAft>
                <a:spcPts val="600"/>
              </a:spcAft>
              <a:buClr>
                <a:schemeClr val="bg1"/>
              </a:buClr>
            </a:pPr>
            <a:r>
              <a:rPr lang="en-US" sz="2400">
                <a:solidFill>
                  <a:schemeClr val="bg1"/>
                </a:solidFill>
              </a:rPr>
              <a:t>Remember that communication is a skill and a process that grows with you. </a:t>
            </a:r>
          </a:p>
          <a:p>
            <a:pPr marL="91440" algn="ctr">
              <a:spcBef>
                <a:spcPct val="20000"/>
              </a:spcBef>
              <a:spcAft>
                <a:spcPts val="600"/>
              </a:spcAft>
              <a:buClr>
                <a:schemeClr val="bg1"/>
              </a:buClr>
            </a:pPr>
            <a:r>
              <a:rPr lang="en-US" sz="2400">
                <a:solidFill>
                  <a:schemeClr val="bg1"/>
                </a:solidFill>
              </a:rPr>
              <a:t>It’s okay to mess up!</a:t>
            </a:r>
          </a:p>
        </p:txBody>
      </p:sp>
      <p:sp>
        <p:nvSpPr>
          <p:cNvPr id="5" name="Title 1">
            <a:extLst>
              <a:ext uri="{FF2B5EF4-FFF2-40B4-BE49-F238E27FC236}">
                <a16:creationId xmlns:a16="http://schemas.microsoft.com/office/drawing/2014/main" id="{4ECEE1C7-835F-1DFC-7568-6960E74F841C}"/>
              </a:ext>
            </a:extLst>
          </p:cNvPr>
          <p:cNvSpPr txBox="1">
            <a:spLocks noGrp="1"/>
          </p:cNvSpPr>
          <p:nvPr>
            <p:ph type="title" idx="4294967295"/>
          </p:nvPr>
        </p:nvSpPr>
        <p:spPr>
          <a:xfrm>
            <a:off x="178403" y="202292"/>
            <a:ext cx="10571998" cy="9704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a:ln>
                  <a:noFill/>
                </a:ln>
                <a:solidFill>
                  <a:schemeClr val="tx1"/>
                </a:solidFill>
                <a:effectLst/>
                <a:uLnTx/>
                <a:uFillTx/>
                <a:latin typeface="+mj-lt"/>
                <a:ea typeface="+mj-ea"/>
                <a:cs typeface="+mj-cs"/>
              </a:rPr>
              <a:t>Communication is a </a:t>
            </a:r>
            <a:r>
              <a:rPr kumimoji="0" lang="en-US" sz="4000" b="1" i="0" u="sng" strike="noStrike" kern="1200" cap="none" spc="0" normalizeH="0" baseline="0" noProof="0">
                <a:ln>
                  <a:noFill/>
                </a:ln>
                <a:solidFill>
                  <a:schemeClr val="tx1"/>
                </a:solidFill>
                <a:effectLst/>
                <a:uLnTx/>
                <a:uFillTx/>
                <a:latin typeface="+mj-lt"/>
                <a:ea typeface="+mj-ea"/>
                <a:cs typeface="+mj-cs"/>
              </a:rPr>
              <a:t>Process</a:t>
            </a:r>
          </a:p>
        </p:txBody>
      </p:sp>
      <p:pic>
        <p:nvPicPr>
          <p:cNvPr id="3" name="Picture 2" descr="A plant at different stages of growth">
            <a:extLst>
              <a:ext uri="{FF2B5EF4-FFF2-40B4-BE49-F238E27FC236}">
                <a16:creationId xmlns:a16="http://schemas.microsoft.com/office/drawing/2014/main" id="{ECC93ECB-B6A4-4C5A-F2D2-747A3FB18171}"/>
              </a:ext>
            </a:extLst>
          </p:cNvPr>
          <p:cNvPicPr>
            <a:picLocks noChangeAspect="1"/>
          </p:cNvPicPr>
          <p:nvPr/>
        </p:nvPicPr>
        <p:blipFill rotWithShape="1">
          <a:blip r:embed="rId3"/>
          <a:srcRect t="4013"/>
          <a:stretch/>
        </p:blipFill>
        <p:spPr>
          <a:xfrm>
            <a:off x="1411805" y="2903838"/>
            <a:ext cx="9368389" cy="3796571"/>
          </a:xfrm>
          <a:prstGeom prst="rect">
            <a:avLst/>
          </a:prstGeom>
        </p:spPr>
      </p:pic>
    </p:spTree>
    <p:extLst>
      <p:ext uri="{BB962C8B-B14F-4D97-AF65-F5344CB8AC3E}">
        <p14:creationId xmlns:p14="http://schemas.microsoft.com/office/powerpoint/2010/main" val="1617012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 name="Freeform 6">
            <a:extLst>
              <a:ext uri="{FF2B5EF4-FFF2-40B4-BE49-F238E27FC236}">
                <a16:creationId xmlns:a16="http://schemas.microsoft.com/office/drawing/2014/main" id="{8EE457FF-670E-4EC1-ACD4-1173DA9A79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72" name="Rectangle 71">
            <a:extLst>
              <a:ext uri="{FF2B5EF4-FFF2-40B4-BE49-F238E27FC236}">
                <a16:creationId xmlns:a16="http://schemas.microsoft.com/office/drawing/2014/main" id="{2654A105-F18C-4E12-B11B-51B12174B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691FA41-2F19-22FA-F77F-CAB733FF9190}"/>
              </a:ext>
              <a:ext uri="{C183D7F6-B498-43B3-948B-1728B52AA6E4}">
                <adec:decorative xmlns:adec="http://schemas.microsoft.com/office/drawing/2017/decorative" val="1"/>
              </a:ext>
            </a:extLst>
          </p:cNvPr>
          <p:cNvSpPr/>
          <p:nvPr/>
        </p:nvSpPr>
        <p:spPr>
          <a:xfrm>
            <a:off x="0" y="0"/>
            <a:ext cx="12192000" cy="1410780"/>
          </a:xfrm>
          <a:prstGeom prst="rect">
            <a:avLst/>
          </a:prstGeom>
          <a:solidFill>
            <a:srgbClr val="1740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4ECEE1C7-835F-1DFC-7568-6960E74F841C}"/>
              </a:ext>
            </a:extLst>
          </p:cNvPr>
          <p:cNvSpPr txBox="1">
            <a:spLocks noGrp="1"/>
          </p:cNvSpPr>
          <p:nvPr>
            <p:ph type="title" idx="4294967295"/>
          </p:nvPr>
        </p:nvSpPr>
        <p:spPr>
          <a:xfrm>
            <a:off x="178403" y="202292"/>
            <a:ext cx="10571998" cy="9704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a:ln>
                  <a:noFill/>
                </a:ln>
                <a:solidFill>
                  <a:schemeClr val="tx1"/>
                </a:solidFill>
                <a:effectLst/>
                <a:uLnTx/>
                <a:uFillTx/>
                <a:latin typeface="+mj-lt"/>
                <a:ea typeface="+mj-ea"/>
                <a:cs typeface="+mj-cs"/>
              </a:rPr>
              <a:t>Guessing Game: What Feeling are They Feeling?</a:t>
            </a:r>
            <a:endParaRPr kumimoji="0" lang="en-US" sz="4000" b="1" i="0" u="sng" strike="noStrike" kern="1200" cap="none" spc="0" normalizeH="0" baseline="0" noProof="0">
              <a:ln>
                <a:noFill/>
              </a:ln>
              <a:solidFill>
                <a:schemeClr val="tx1"/>
              </a:solidFill>
              <a:effectLst/>
              <a:uLnTx/>
              <a:uFillTx/>
              <a:latin typeface="+mj-lt"/>
              <a:ea typeface="+mj-ea"/>
              <a:cs typeface="+mj-cs"/>
            </a:endParaRPr>
          </a:p>
        </p:txBody>
      </p:sp>
      <p:pic>
        <p:nvPicPr>
          <p:cNvPr id="2" name="Picture 1" descr="A woman with a curious facial expression">
            <a:extLst>
              <a:ext uri="{FF2B5EF4-FFF2-40B4-BE49-F238E27FC236}">
                <a16:creationId xmlns:a16="http://schemas.microsoft.com/office/drawing/2014/main" id="{9C95B437-8D98-EC58-6E03-7C218D72BD7E}"/>
              </a:ext>
            </a:extLst>
          </p:cNvPr>
          <p:cNvPicPr>
            <a:picLocks noChangeAspect="1"/>
          </p:cNvPicPr>
          <p:nvPr/>
        </p:nvPicPr>
        <p:blipFill>
          <a:blip r:embed="rId3"/>
          <a:stretch>
            <a:fillRect/>
          </a:stretch>
        </p:blipFill>
        <p:spPr>
          <a:xfrm>
            <a:off x="3726266" y="1494623"/>
            <a:ext cx="4739467" cy="5290915"/>
          </a:xfrm>
          <a:prstGeom prst="rect">
            <a:avLst/>
          </a:prstGeom>
        </p:spPr>
      </p:pic>
    </p:spTree>
    <p:extLst>
      <p:ext uri="{BB962C8B-B14F-4D97-AF65-F5344CB8AC3E}">
        <p14:creationId xmlns:p14="http://schemas.microsoft.com/office/powerpoint/2010/main" val="141797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 name="Freeform 6">
            <a:extLst>
              <a:ext uri="{FF2B5EF4-FFF2-40B4-BE49-F238E27FC236}">
                <a16:creationId xmlns:a16="http://schemas.microsoft.com/office/drawing/2014/main" id="{8EE457FF-670E-4EC1-ACD4-1173DA9A79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72" name="Rectangle 71">
            <a:extLst>
              <a:ext uri="{FF2B5EF4-FFF2-40B4-BE49-F238E27FC236}">
                <a16:creationId xmlns:a16="http://schemas.microsoft.com/office/drawing/2014/main" id="{2654A105-F18C-4E12-B11B-51B12174B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691FA41-2F19-22FA-F77F-CAB733FF9190}"/>
              </a:ext>
              <a:ext uri="{C183D7F6-B498-43B3-948B-1728B52AA6E4}">
                <adec:decorative xmlns:adec="http://schemas.microsoft.com/office/drawing/2017/decorative" val="1"/>
              </a:ext>
            </a:extLst>
          </p:cNvPr>
          <p:cNvSpPr/>
          <p:nvPr/>
        </p:nvSpPr>
        <p:spPr>
          <a:xfrm>
            <a:off x="0" y="0"/>
            <a:ext cx="12192000" cy="1410780"/>
          </a:xfrm>
          <a:prstGeom prst="rect">
            <a:avLst/>
          </a:prstGeom>
          <a:solidFill>
            <a:srgbClr val="1740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4ECEE1C7-835F-1DFC-7568-6960E74F841C}"/>
              </a:ext>
            </a:extLst>
          </p:cNvPr>
          <p:cNvSpPr txBox="1">
            <a:spLocks noGrp="1"/>
          </p:cNvSpPr>
          <p:nvPr>
            <p:ph type="title" idx="4294967295"/>
          </p:nvPr>
        </p:nvSpPr>
        <p:spPr>
          <a:xfrm>
            <a:off x="178403" y="202292"/>
            <a:ext cx="10571998" cy="9704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mj-lt"/>
                <a:ea typeface="+mj-ea"/>
                <a:cs typeface="+mj-cs"/>
              </a:rPr>
              <a:t>Guessing Game: What Feeling are They Feeling?</a:t>
            </a:r>
            <a:r>
              <a:rPr kumimoji="0" lang="en-US" sz="900" b="1" i="0" u="none" strike="noStrike" kern="1200" cap="none" spc="0" normalizeH="0" baseline="0" noProof="0" dirty="0">
                <a:ln>
                  <a:noFill/>
                </a:ln>
                <a:solidFill>
                  <a:schemeClr val="tx1"/>
                </a:solidFill>
                <a:effectLst/>
                <a:uLnTx/>
                <a:uFillTx/>
                <a:latin typeface="+mj-lt"/>
                <a:ea typeface="+mj-ea"/>
                <a:cs typeface="+mj-cs"/>
              </a:rPr>
              <a:t>1</a:t>
            </a:r>
            <a:endParaRPr kumimoji="0" lang="en-US" sz="900" b="1" i="0" u="sng" strike="noStrike" kern="1200" cap="none" spc="0" normalizeH="0" baseline="0" noProof="0" dirty="0">
              <a:ln>
                <a:noFill/>
              </a:ln>
              <a:solidFill>
                <a:schemeClr val="tx1"/>
              </a:solidFill>
              <a:effectLst/>
              <a:uLnTx/>
              <a:uFillTx/>
              <a:latin typeface="+mj-lt"/>
              <a:ea typeface="+mj-ea"/>
              <a:cs typeface="+mj-cs"/>
            </a:endParaRPr>
          </a:p>
        </p:txBody>
      </p:sp>
      <p:pic>
        <p:nvPicPr>
          <p:cNvPr id="3" name="Picture 2" descr="A girl with an angry facial expression">
            <a:extLst>
              <a:ext uri="{FF2B5EF4-FFF2-40B4-BE49-F238E27FC236}">
                <a16:creationId xmlns:a16="http://schemas.microsoft.com/office/drawing/2014/main" id="{27C314EA-4849-B74C-82F2-7E84C471FB04}"/>
              </a:ext>
            </a:extLst>
          </p:cNvPr>
          <p:cNvPicPr>
            <a:picLocks noChangeAspect="1"/>
          </p:cNvPicPr>
          <p:nvPr/>
        </p:nvPicPr>
        <p:blipFill rotWithShape="1">
          <a:blip r:embed="rId3"/>
          <a:srcRect l="19212" r="16866"/>
          <a:stretch/>
        </p:blipFill>
        <p:spPr>
          <a:xfrm>
            <a:off x="3524250" y="1527346"/>
            <a:ext cx="5143500" cy="5250387"/>
          </a:xfrm>
          <a:prstGeom prst="rect">
            <a:avLst/>
          </a:prstGeom>
        </p:spPr>
      </p:pic>
    </p:spTree>
    <p:extLst>
      <p:ext uri="{BB962C8B-B14F-4D97-AF65-F5344CB8AC3E}">
        <p14:creationId xmlns:p14="http://schemas.microsoft.com/office/powerpoint/2010/main" val="874663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 name="Freeform 6">
            <a:extLst>
              <a:ext uri="{FF2B5EF4-FFF2-40B4-BE49-F238E27FC236}">
                <a16:creationId xmlns:a16="http://schemas.microsoft.com/office/drawing/2014/main" id="{8EE457FF-670E-4EC1-ACD4-1173DA9A79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72" name="Rectangle 71">
            <a:extLst>
              <a:ext uri="{FF2B5EF4-FFF2-40B4-BE49-F238E27FC236}">
                <a16:creationId xmlns:a16="http://schemas.microsoft.com/office/drawing/2014/main" id="{2654A105-F18C-4E12-B11B-51B12174B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691FA41-2F19-22FA-F77F-CAB733FF9190}"/>
              </a:ext>
              <a:ext uri="{C183D7F6-B498-43B3-948B-1728B52AA6E4}">
                <adec:decorative xmlns:adec="http://schemas.microsoft.com/office/drawing/2017/decorative" val="1"/>
              </a:ext>
            </a:extLst>
          </p:cNvPr>
          <p:cNvSpPr/>
          <p:nvPr/>
        </p:nvSpPr>
        <p:spPr>
          <a:xfrm>
            <a:off x="0" y="0"/>
            <a:ext cx="12192000" cy="1410780"/>
          </a:xfrm>
          <a:prstGeom prst="rect">
            <a:avLst/>
          </a:prstGeom>
          <a:solidFill>
            <a:srgbClr val="1740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4ECEE1C7-835F-1DFC-7568-6960E74F841C}"/>
              </a:ext>
            </a:extLst>
          </p:cNvPr>
          <p:cNvSpPr txBox="1">
            <a:spLocks noGrp="1"/>
          </p:cNvSpPr>
          <p:nvPr>
            <p:ph type="title" idx="4294967295"/>
          </p:nvPr>
        </p:nvSpPr>
        <p:spPr>
          <a:xfrm>
            <a:off x="178403" y="202292"/>
            <a:ext cx="10571998" cy="9704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mj-lt"/>
                <a:ea typeface="+mj-ea"/>
                <a:cs typeface="+mj-cs"/>
              </a:rPr>
              <a:t>Guessing Game: What Feeling are They Feeling?</a:t>
            </a:r>
            <a:r>
              <a:rPr kumimoji="0" lang="en-US" sz="900" b="1" i="0" u="none" strike="noStrike" kern="1200" cap="none" spc="0" normalizeH="0" baseline="0" noProof="0" dirty="0">
                <a:ln>
                  <a:noFill/>
                </a:ln>
                <a:solidFill>
                  <a:schemeClr val="tx1"/>
                </a:solidFill>
                <a:effectLst/>
                <a:uLnTx/>
                <a:uFillTx/>
                <a:latin typeface="+mj-lt"/>
                <a:ea typeface="+mj-ea"/>
                <a:cs typeface="+mj-cs"/>
              </a:rPr>
              <a:t>2</a:t>
            </a:r>
            <a:endParaRPr kumimoji="0" lang="en-US" sz="900" b="1" i="0" u="sng" strike="noStrike" kern="1200" cap="none" spc="0" normalizeH="0" baseline="0" noProof="0" dirty="0">
              <a:ln>
                <a:noFill/>
              </a:ln>
              <a:solidFill>
                <a:schemeClr val="tx1"/>
              </a:solidFill>
              <a:effectLst/>
              <a:uLnTx/>
              <a:uFillTx/>
              <a:latin typeface="+mj-lt"/>
              <a:ea typeface="+mj-ea"/>
              <a:cs typeface="+mj-cs"/>
            </a:endParaRPr>
          </a:p>
        </p:txBody>
      </p:sp>
      <p:pic>
        <p:nvPicPr>
          <p:cNvPr id="3" name="Picture 2" descr="A man with a happy facial expression">
            <a:extLst>
              <a:ext uri="{FF2B5EF4-FFF2-40B4-BE49-F238E27FC236}">
                <a16:creationId xmlns:a16="http://schemas.microsoft.com/office/drawing/2014/main" id="{4AA72822-65FB-EA30-EF44-2234244AA67C}"/>
              </a:ext>
            </a:extLst>
          </p:cNvPr>
          <p:cNvPicPr>
            <a:picLocks noChangeAspect="1"/>
          </p:cNvPicPr>
          <p:nvPr/>
        </p:nvPicPr>
        <p:blipFill>
          <a:blip r:embed="rId3"/>
          <a:stretch>
            <a:fillRect/>
          </a:stretch>
        </p:blipFill>
        <p:spPr>
          <a:xfrm>
            <a:off x="2677323" y="1469999"/>
            <a:ext cx="6837354" cy="5333137"/>
          </a:xfrm>
          <a:prstGeom prst="rect">
            <a:avLst/>
          </a:prstGeom>
        </p:spPr>
      </p:pic>
    </p:spTree>
    <p:extLst>
      <p:ext uri="{BB962C8B-B14F-4D97-AF65-F5344CB8AC3E}">
        <p14:creationId xmlns:p14="http://schemas.microsoft.com/office/powerpoint/2010/main" val="194846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 name="Freeform 6">
            <a:extLst>
              <a:ext uri="{FF2B5EF4-FFF2-40B4-BE49-F238E27FC236}">
                <a16:creationId xmlns:a16="http://schemas.microsoft.com/office/drawing/2014/main" id="{8EE457FF-670E-4EC1-ACD4-1173DA9A79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72" name="Rectangle 71">
            <a:extLst>
              <a:ext uri="{FF2B5EF4-FFF2-40B4-BE49-F238E27FC236}">
                <a16:creationId xmlns:a16="http://schemas.microsoft.com/office/drawing/2014/main" id="{2654A105-F18C-4E12-B11B-51B12174B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691FA41-2F19-22FA-F77F-CAB733FF9190}"/>
              </a:ext>
              <a:ext uri="{C183D7F6-B498-43B3-948B-1728B52AA6E4}">
                <adec:decorative xmlns:adec="http://schemas.microsoft.com/office/drawing/2017/decorative" val="1"/>
              </a:ext>
            </a:extLst>
          </p:cNvPr>
          <p:cNvSpPr/>
          <p:nvPr/>
        </p:nvSpPr>
        <p:spPr>
          <a:xfrm>
            <a:off x="0" y="0"/>
            <a:ext cx="12192000" cy="1410780"/>
          </a:xfrm>
          <a:prstGeom prst="rect">
            <a:avLst/>
          </a:prstGeom>
          <a:solidFill>
            <a:srgbClr val="1740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4ECEE1C7-835F-1DFC-7568-6960E74F841C}"/>
              </a:ext>
            </a:extLst>
          </p:cNvPr>
          <p:cNvSpPr txBox="1">
            <a:spLocks noGrp="1"/>
          </p:cNvSpPr>
          <p:nvPr>
            <p:ph type="title" idx="4294967295"/>
          </p:nvPr>
        </p:nvSpPr>
        <p:spPr>
          <a:xfrm>
            <a:off x="178403" y="202292"/>
            <a:ext cx="10571998" cy="9704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mj-lt"/>
                <a:ea typeface="+mj-ea"/>
                <a:cs typeface="+mj-cs"/>
              </a:rPr>
              <a:t>Guessing Game: What Feeling are They Feeling?</a:t>
            </a:r>
            <a:r>
              <a:rPr kumimoji="0" lang="en-US" sz="900" b="1" i="0" u="none" strike="noStrike" kern="1200" cap="none" spc="0" normalizeH="0" baseline="0" noProof="0" dirty="0">
                <a:ln>
                  <a:noFill/>
                </a:ln>
                <a:solidFill>
                  <a:schemeClr val="tx1"/>
                </a:solidFill>
                <a:effectLst/>
                <a:uLnTx/>
                <a:uFillTx/>
                <a:latin typeface="+mj-lt"/>
                <a:ea typeface="+mj-ea"/>
                <a:cs typeface="+mj-cs"/>
              </a:rPr>
              <a:t>3</a:t>
            </a:r>
            <a:endParaRPr kumimoji="0" lang="en-US" sz="900" b="1" i="0" u="sng" strike="noStrike" kern="1200" cap="none" spc="0" normalizeH="0" baseline="0" noProof="0" dirty="0">
              <a:ln>
                <a:noFill/>
              </a:ln>
              <a:solidFill>
                <a:schemeClr val="tx1"/>
              </a:solidFill>
              <a:effectLst/>
              <a:uLnTx/>
              <a:uFillTx/>
              <a:latin typeface="+mj-lt"/>
              <a:ea typeface="+mj-ea"/>
              <a:cs typeface="+mj-cs"/>
            </a:endParaRPr>
          </a:p>
        </p:txBody>
      </p:sp>
      <p:pic>
        <p:nvPicPr>
          <p:cNvPr id="2" name="Picture 1" descr="A woman with a sad facial expression">
            <a:extLst>
              <a:ext uri="{FF2B5EF4-FFF2-40B4-BE49-F238E27FC236}">
                <a16:creationId xmlns:a16="http://schemas.microsoft.com/office/drawing/2014/main" id="{E3FB7D1A-4FFA-0E55-2619-E8703786BA6A}"/>
              </a:ext>
            </a:extLst>
          </p:cNvPr>
          <p:cNvPicPr>
            <a:picLocks noChangeAspect="1"/>
          </p:cNvPicPr>
          <p:nvPr/>
        </p:nvPicPr>
        <p:blipFill>
          <a:blip r:embed="rId3"/>
          <a:stretch>
            <a:fillRect/>
          </a:stretch>
        </p:blipFill>
        <p:spPr>
          <a:xfrm>
            <a:off x="3864251" y="1480482"/>
            <a:ext cx="4463498" cy="5297923"/>
          </a:xfrm>
          <a:prstGeom prst="rect">
            <a:avLst/>
          </a:prstGeom>
        </p:spPr>
      </p:pic>
    </p:spTree>
    <p:extLst>
      <p:ext uri="{BB962C8B-B14F-4D97-AF65-F5344CB8AC3E}">
        <p14:creationId xmlns:p14="http://schemas.microsoft.com/office/powerpoint/2010/main" val="1343542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 name="Freeform 6">
            <a:extLst>
              <a:ext uri="{FF2B5EF4-FFF2-40B4-BE49-F238E27FC236}">
                <a16:creationId xmlns:a16="http://schemas.microsoft.com/office/drawing/2014/main" id="{8EE457FF-670E-4EC1-ACD4-1173DA9A79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72" name="Rectangle 71">
            <a:extLst>
              <a:ext uri="{FF2B5EF4-FFF2-40B4-BE49-F238E27FC236}">
                <a16:creationId xmlns:a16="http://schemas.microsoft.com/office/drawing/2014/main" id="{2654A105-F18C-4E12-B11B-51B12174B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691FA41-2F19-22FA-F77F-CAB733FF9190}"/>
              </a:ext>
              <a:ext uri="{C183D7F6-B498-43B3-948B-1728B52AA6E4}">
                <adec:decorative xmlns:adec="http://schemas.microsoft.com/office/drawing/2017/decorative" val="1"/>
              </a:ext>
            </a:extLst>
          </p:cNvPr>
          <p:cNvSpPr/>
          <p:nvPr/>
        </p:nvSpPr>
        <p:spPr>
          <a:xfrm>
            <a:off x="0" y="0"/>
            <a:ext cx="12192000" cy="1410780"/>
          </a:xfrm>
          <a:prstGeom prst="rect">
            <a:avLst/>
          </a:prstGeom>
          <a:solidFill>
            <a:srgbClr val="1740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4ECEE1C7-835F-1DFC-7568-6960E74F841C}"/>
              </a:ext>
            </a:extLst>
          </p:cNvPr>
          <p:cNvSpPr txBox="1">
            <a:spLocks noGrp="1"/>
          </p:cNvSpPr>
          <p:nvPr>
            <p:ph type="title" idx="4294967295"/>
          </p:nvPr>
        </p:nvSpPr>
        <p:spPr>
          <a:xfrm>
            <a:off x="178403" y="202292"/>
            <a:ext cx="10571998" cy="9704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mj-lt"/>
                <a:ea typeface="+mj-ea"/>
                <a:cs typeface="+mj-cs"/>
              </a:rPr>
              <a:t>Guessing Game: What Feeling are They Feeling?</a:t>
            </a:r>
            <a:r>
              <a:rPr kumimoji="0" lang="en-US" sz="900" b="1" i="0" u="none" strike="noStrike" kern="1200" cap="none" spc="0" normalizeH="0" baseline="0" noProof="0" dirty="0">
                <a:ln>
                  <a:noFill/>
                </a:ln>
                <a:solidFill>
                  <a:schemeClr val="tx1"/>
                </a:solidFill>
                <a:effectLst/>
                <a:uLnTx/>
                <a:uFillTx/>
                <a:latin typeface="+mj-lt"/>
                <a:ea typeface="+mj-ea"/>
                <a:cs typeface="+mj-cs"/>
              </a:rPr>
              <a:t>4</a:t>
            </a:r>
            <a:endParaRPr kumimoji="0" lang="en-US" sz="900" b="1" i="0" u="sng" strike="noStrike" kern="1200" cap="none" spc="0" normalizeH="0" baseline="0" noProof="0" dirty="0">
              <a:ln>
                <a:noFill/>
              </a:ln>
              <a:solidFill>
                <a:schemeClr val="tx1"/>
              </a:solidFill>
              <a:effectLst/>
              <a:uLnTx/>
              <a:uFillTx/>
              <a:latin typeface="+mj-lt"/>
              <a:ea typeface="+mj-ea"/>
              <a:cs typeface="+mj-cs"/>
            </a:endParaRPr>
          </a:p>
        </p:txBody>
      </p:sp>
      <p:pic>
        <p:nvPicPr>
          <p:cNvPr id="11" name="Picture 10" descr="A man with a concerned facial expression">
            <a:extLst>
              <a:ext uri="{FF2B5EF4-FFF2-40B4-BE49-F238E27FC236}">
                <a16:creationId xmlns:a16="http://schemas.microsoft.com/office/drawing/2014/main" id="{D9FF6C2C-D563-445A-C005-14708FDFE9D6}"/>
              </a:ext>
            </a:extLst>
          </p:cNvPr>
          <p:cNvPicPr>
            <a:picLocks noChangeAspect="1"/>
          </p:cNvPicPr>
          <p:nvPr/>
        </p:nvPicPr>
        <p:blipFill rotWithShape="1">
          <a:blip r:embed="rId3"/>
          <a:srcRect t="8076" b="36042"/>
          <a:stretch/>
        </p:blipFill>
        <p:spPr>
          <a:xfrm>
            <a:off x="3253120" y="1470893"/>
            <a:ext cx="5717143" cy="5324654"/>
          </a:xfrm>
          <a:prstGeom prst="rect">
            <a:avLst/>
          </a:prstGeom>
          <a:ln>
            <a:solidFill>
              <a:schemeClr val="tx1">
                <a:lumMod val="85000"/>
              </a:schemeClr>
            </a:solidFill>
          </a:ln>
        </p:spPr>
      </p:pic>
    </p:spTree>
    <p:extLst>
      <p:ext uri="{BB962C8B-B14F-4D97-AF65-F5344CB8AC3E}">
        <p14:creationId xmlns:p14="http://schemas.microsoft.com/office/powerpoint/2010/main" val="2483952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 name="Freeform 6">
            <a:extLst>
              <a:ext uri="{FF2B5EF4-FFF2-40B4-BE49-F238E27FC236}">
                <a16:creationId xmlns:a16="http://schemas.microsoft.com/office/drawing/2014/main" id="{8EE457FF-670E-4EC1-ACD4-1173DA9A79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72" name="Rectangle 71">
            <a:extLst>
              <a:ext uri="{FF2B5EF4-FFF2-40B4-BE49-F238E27FC236}">
                <a16:creationId xmlns:a16="http://schemas.microsoft.com/office/drawing/2014/main" id="{2654A105-F18C-4E12-B11B-51B12174B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BE3112A-8FDF-5895-D394-6CB4789C7613}"/>
              </a:ext>
              <a:ext uri="{C183D7F6-B498-43B3-948B-1728B52AA6E4}">
                <adec:decorative xmlns:adec="http://schemas.microsoft.com/office/drawing/2017/decorative" val="1"/>
              </a:ext>
            </a:extLst>
          </p:cNvPr>
          <p:cNvSpPr/>
          <p:nvPr/>
        </p:nvSpPr>
        <p:spPr>
          <a:xfrm>
            <a:off x="0" y="0"/>
            <a:ext cx="12192000" cy="1410780"/>
          </a:xfrm>
          <a:prstGeom prst="rect">
            <a:avLst/>
          </a:prstGeom>
          <a:solidFill>
            <a:srgbClr val="1740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357513" y="195657"/>
            <a:ext cx="10571998" cy="970450"/>
          </a:xfrm>
          <a:effectLst/>
        </p:spPr>
        <p:txBody>
          <a:bodyPr vert="horz" lIns="91440" tIns="45720" rIns="91440" bIns="45720" rtlCol="0" anchor="ctr">
            <a:normAutofit/>
          </a:bodyPr>
          <a:lstStyle/>
          <a:p>
            <a:r>
              <a:rPr lang="en-US">
                <a:solidFill>
                  <a:schemeClr val="tx1"/>
                </a:solidFill>
              </a:rPr>
              <a:t>Start with the Person</a:t>
            </a:r>
          </a:p>
        </p:txBody>
      </p:sp>
      <p:sp>
        <p:nvSpPr>
          <p:cNvPr id="3" name="TextBox 2">
            <a:extLst>
              <a:ext uri="{FF2B5EF4-FFF2-40B4-BE49-F238E27FC236}">
                <a16:creationId xmlns:a16="http://schemas.microsoft.com/office/drawing/2014/main" id="{176ACC41-76FD-7B5D-B6B1-F894BED8695D}"/>
              </a:ext>
            </a:extLst>
          </p:cNvPr>
          <p:cNvSpPr txBox="1"/>
          <p:nvPr/>
        </p:nvSpPr>
        <p:spPr>
          <a:xfrm>
            <a:off x="357513" y="2044286"/>
            <a:ext cx="11169903" cy="4558160"/>
          </a:xfrm>
          <a:prstGeom prst="rect">
            <a:avLst/>
          </a:prstGeom>
          <a:effectLst/>
        </p:spPr>
        <p:txBody>
          <a:bodyPr vert="horz" lIns="91440" tIns="45720" rIns="91440" bIns="45720" rtlCol="0" anchor="t">
            <a:normAutofit fontScale="85000" lnSpcReduction="20000"/>
          </a:bodyPr>
          <a:lstStyle/>
          <a:p>
            <a:pPr marL="0" marR="0">
              <a:lnSpc>
                <a:spcPct val="107000"/>
              </a:lnSpc>
              <a:spcBef>
                <a:spcPts val="0"/>
              </a:spcBef>
              <a:spcAft>
                <a:spcPts val="800"/>
              </a:spcAft>
            </a:pPr>
            <a:r>
              <a:rPr lang="en-US" sz="2400" b="1" kern="100">
                <a:solidFill>
                  <a:schemeClr val="bg1"/>
                </a:solidFill>
                <a:effectLst/>
                <a:ea typeface="Calibri" panose="020F0502020204030204" pitchFamily="34" charset="0"/>
                <a:cs typeface="Times New Roman" panose="02020603050405020304" pitchFamily="18" charset="0"/>
              </a:rPr>
              <a:t>Open Future Video:</a:t>
            </a:r>
            <a:r>
              <a:rPr lang="en-US" sz="2400" kern="100">
                <a:solidFill>
                  <a:schemeClr val="bg1"/>
                </a:solidFill>
                <a:effectLst/>
                <a:ea typeface="Calibri" panose="020F0502020204030204" pitchFamily="34" charset="0"/>
                <a:cs typeface="Times New Roman" panose="02020603050405020304" pitchFamily="18" charset="0"/>
              </a:rPr>
              <a:t> “Start with the Person” (2 minutes, 8 seconds)</a:t>
            </a:r>
          </a:p>
          <a:p>
            <a:pPr marL="0" marR="0">
              <a:lnSpc>
                <a:spcPct val="107000"/>
              </a:lnSpc>
              <a:spcBef>
                <a:spcPts val="0"/>
              </a:spcBef>
              <a:spcAft>
                <a:spcPts val="800"/>
              </a:spcAft>
            </a:pPr>
            <a:r>
              <a:rPr lang="en-US" sz="2400" i="1" kern="100">
                <a:solidFill>
                  <a:schemeClr val="bg1"/>
                </a:solidFill>
                <a:effectLst/>
                <a:ea typeface="Calibri" panose="020F0502020204030204" pitchFamily="34" charset="0"/>
                <a:cs typeface="Times New Roman" panose="02020603050405020304" pitchFamily="18" charset="0"/>
              </a:rPr>
              <a:t>“Listen slow with your whole body so that what I say will enter your heart.”</a:t>
            </a:r>
          </a:p>
          <a:p>
            <a:pPr marL="0" marR="0">
              <a:lnSpc>
                <a:spcPct val="107000"/>
              </a:lnSpc>
              <a:spcBef>
                <a:spcPts val="0"/>
              </a:spcBef>
              <a:spcAft>
                <a:spcPts val="800"/>
              </a:spcAft>
            </a:pPr>
            <a:endParaRPr lang="en-US" sz="2400" kern="100">
              <a:solidFill>
                <a:schemeClr val="bg1"/>
              </a:solidFill>
              <a:effectLs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kern="100">
                <a:solidFill>
                  <a:schemeClr val="bg1"/>
                </a:solidFill>
                <a:effectLst/>
                <a:ea typeface="Calibri" panose="020F0502020204030204" pitchFamily="34" charset="0"/>
                <a:cs typeface="Times New Roman" panose="02020603050405020304" pitchFamily="18" charset="0"/>
              </a:rPr>
              <a:t>When we’re communicating, it’s best to </a:t>
            </a:r>
            <a:r>
              <a:rPr lang="en-US" sz="2400" b="1" kern="100">
                <a:solidFill>
                  <a:schemeClr val="bg1"/>
                </a:solidFill>
                <a:effectLst/>
                <a:ea typeface="Calibri" panose="020F0502020204030204" pitchFamily="34" charset="0"/>
                <a:cs typeface="Times New Roman" panose="02020603050405020304" pitchFamily="18" charset="0"/>
              </a:rPr>
              <a:t>Take it SLOW:</a:t>
            </a:r>
          </a:p>
          <a:p>
            <a:pPr marR="0" lvl="0">
              <a:lnSpc>
                <a:spcPct val="170000"/>
              </a:lnSpc>
              <a:spcBef>
                <a:spcPts val="0"/>
              </a:spcBef>
              <a:spcAft>
                <a:spcPts val="0"/>
              </a:spcAft>
            </a:pPr>
            <a:r>
              <a:rPr lang="en-US" sz="2400" b="1" kern="100">
                <a:solidFill>
                  <a:schemeClr val="bg1"/>
                </a:solidFill>
                <a:effectLst/>
                <a:ea typeface="Calibri" panose="020F0502020204030204" pitchFamily="34" charset="0"/>
                <a:cs typeface="Times New Roman" panose="02020603050405020304" pitchFamily="18" charset="0"/>
              </a:rPr>
              <a:t>S</a:t>
            </a:r>
            <a:r>
              <a:rPr lang="en-US" sz="2400" kern="100">
                <a:solidFill>
                  <a:schemeClr val="bg1"/>
                </a:solidFill>
                <a:effectLst/>
                <a:ea typeface="Calibri" panose="020F0502020204030204" pitchFamily="34" charset="0"/>
                <a:cs typeface="Times New Roman" panose="02020603050405020304" pitchFamily="18" charset="0"/>
              </a:rPr>
              <a:t>: Share time with the person</a:t>
            </a:r>
          </a:p>
          <a:p>
            <a:pPr marR="0" lvl="0">
              <a:lnSpc>
                <a:spcPct val="170000"/>
              </a:lnSpc>
              <a:spcBef>
                <a:spcPts val="0"/>
              </a:spcBef>
              <a:spcAft>
                <a:spcPts val="0"/>
              </a:spcAft>
            </a:pPr>
            <a:r>
              <a:rPr lang="en-US" sz="2400" b="1" kern="100">
                <a:solidFill>
                  <a:schemeClr val="bg1"/>
                </a:solidFill>
                <a:effectLst/>
                <a:ea typeface="Calibri" panose="020F0502020204030204" pitchFamily="34" charset="0"/>
                <a:cs typeface="Times New Roman" panose="02020603050405020304" pitchFamily="18" charset="0"/>
              </a:rPr>
              <a:t>L</a:t>
            </a:r>
            <a:r>
              <a:rPr lang="en-US" sz="2400" kern="100">
                <a:solidFill>
                  <a:schemeClr val="bg1"/>
                </a:solidFill>
                <a:effectLst/>
                <a:ea typeface="Calibri" panose="020F0502020204030204" pitchFamily="34" charset="0"/>
                <a:cs typeface="Times New Roman" panose="02020603050405020304" pitchFamily="18" charset="0"/>
              </a:rPr>
              <a:t>: Listen to the person</a:t>
            </a:r>
          </a:p>
          <a:p>
            <a:pPr marR="0" lvl="0">
              <a:lnSpc>
                <a:spcPct val="170000"/>
              </a:lnSpc>
              <a:spcBef>
                <a:spcPts val="0"/>
              </a:spcBef>
              <a:spcAft>
                <a:spcPts val="0"/>
              </a:spcAft>
            </a:pPr>
            <a:r>
              <a:rPr lang="en-US" sz="2400" b="1" kern="100">
                <a:solidFill>
                  <a:schemeClr val="bg1"/>
                </a:solidFill>
                <a:effectLst/>
                <a:ea typeface="Calibri" panose="020F0502020204030204" pitchFamily="34" charset="0"/>
                <a:cs typeface="Times New Roman" panose="02020603050405020304" pitchFamily="18" charset="0"/>
              </a:rPr>
              <a:t>O</a:t>
            </a:r>
            <a:r>
              <a:rPr lang="en-US" sz="2400" kern="100">
                <a:solidFill>
                  <a:schemeClr val="bg1"/>
                </a:solidFill>
                <a:effectLst/>
                <a:ea typeface="Calibri" panose="020F0502020204030204" pitchFamily="34" charset="0"/>
                <a:cs typeface="Times New Roman" panose="02020603050405020304" pitchFamily="18" charset="0"/>
              </a:rPr>
              <a:t>: Observe what happens and try to make sense of it</a:t>
            </a:r>
          </a:p>
          <a:p>
            <a:pPr marR="0" lvl="0">
              <a:lnSpc>
                <a:spcPct val="170000"/>
              </a:lnSpc>
              <a:spcBef>
                <a:spcPts val="0"/>
              </a:spcBef>
              <a:spcAft>
                <a:spcPts val="800"/>
              </a:spcAft>
            </a:pPr>
            <a:r>
              <a:rPr lang="en-US" sz="2400" b="1" kern="100">
                <a:solidFill>
                  <a:schemeClr val="bg1"/>
                </a:solidFill>
                <a:effectLst/>
                <a:ea typeface="Calibri" panose="020F0502020204030204" pitchFamily="34" charset="0"/>
                <a:cs typeface="Times New Roman" panose="02020603050405020304" pitchFamily="18" charset="0"/>
              </a:rPr>
              <a:t>W</a:t>
            </a:r>
            <a:r>
              <a:rPr lang="en-US" sz="2400" kern="100">
                <a:solidFill>
                  <a:schemeClr val="bg1"/>
                </a:solidFill>
                <a:effectLst/>
                <a:ea typeface="Calibri" panose="020F0502020204030204" pitchFamily="34" charset="0"/>
                <a:cs typeface="Times New Roman" panose="02020603050405020304" pitchFamily="18" charset="0"/>
              </a:rPr>
              <a:t>: Wait for a response. Give them time to communicate</a:t>
            </a:r>
          </a:p>
          <a:p>
            <a:pPr marR="0" lvl="0">
              <a:lnSpc>
                <a:spcPct val="107000"/>
              </a:lnSpc>
              <a:spcBef>
                <a:spcPts val="0"/>
              </a:spcBef>
              <a:spcAft>
                <a:spcPts val="800"/>
              </a:spcAft>
            </a:pPr>
            <a:endParaRPr lang="en-US" sz="2600" kern="100">
              <a:solidFill>
                <a:schemeClr val="bg1"/>
              </a:solidFill>
              <a:effectLst/>
              <a:ea typeface="Calibri" panose="020F0502020204030204" pitchFamily="34" charset="0"/>
              <a:cs typeface="Times New Roman" panose="02020603050405020304" pitchFamily="18" charset="0"/>
            </a:endParaRPr>
          </a:p>
          <a:p>
            <a:pPr>
              <a:lnSpc>
                <a:spcPct val="107000"/>
              </a:lnSpc>
              <a:spcAft>
                <a:spcPts val="800"/>
              </a:spcAft>
            </a:pPr>
            <a:r>
              <a:rPr lang="en-US" sz="2600" b="1" u="sng" kern="100">
                <a:solidFill>
                  <a:schemeClr val="bg1"/>
                </a:solidFill>
                <a:effectLst/>
                <a:ea typeface="Calibri" panose="020F0502020204030204" pitchFamily="34" charset="0"/>
                <a:cs typeface="Times New Roman" panose="02020603050405020304" pitchFamily="18" charset="0"/>
              </a:rPr>
              <a:t>Activity:</a:t>
            </a:r>
            <a:r>
              <a:rPr lang="en-US" sz="2600" kern="100">
                <a:solidFill>
                  <a:schemeClr val="bg1"/>
                </a:solidFill>
                <a:effectLst/>
                <a:ea typeface="Calibri" panose="020F0502020204030204" pitchFamily="34" charset="0"/>
                <a:cs typeface="Times New Roman" panose="02020603050405020304" pitchFamily="18" charset="0"/>
              </a:rPr>
              <a:t> Put in chat one word or phrase that spoke to you about this video.</a:t>
            </a:r>
          </a:p>
          <a:p>
            <a:pPr marR="0" lvl="0">
              <a:lnSpc>
                <a:spcPct val="107000"/>
              </a:lnSpc>
              <a:spcBef>
                <a:spcPts val="0"/>
              </a:spcBef>
              <a:spcAft>
                <a:spcPts val="800"/>
              </a:spcAft>
            </a:pPr>
            <a:endParaRPr lang="en-US" sz="2400" kern="100">
              <a:solidFill>
                <a:schemeClr val="bg1"/>
              </a:solidFill>
              <a:effectLst/>
              <a:ea typeface="Calibri" panose="020F0502020204030204" pitchFamily="34" charset="0"/>
              <a:cs typeface="Times New Roman" panose="02020603050405020304" pitchFamily="18" charset="0"/>
            </a:endParaRPr>
          </a:p>
        </p:txBody>
      </p:sp>
      <p:pic>
        <p:nvPicPr>
          <p:cNvPr id="4" name="Picture 3" descr="A woman sitting in front of a bookcase&#10;">
            <a:extLst>
              <a:ext uri="{FF2B5EF4-FFF2-40B4-BE49-F238E27FC236}">
                <a16:creationId xmlns:a16="http://schemas.microsoft.com/office/drawing/2014/main" id="{03335677-2234-7311-F77F-D833A6D46909}"/>
              </a:ext>
            </a:extLst>
          </p:cNvPr>
          <p:cNvPicPr>
            <a:picLocks noChangeAspect="1"/>
          </p:cNvPicPr>
          <p:nvPr/>
        </p:nvPicPr>
        <p:blipFill rotWithShape="1">
          <a:blip r:embed="rId3"/>
          <a:srcRect l="3217" t="1890" r="3234" b="31967"/>
          <a:stretch/>
        </p:blipFill>
        <p:spPr bwMode="auto">
          <a:xfrm>
            <a:off x="8007897" y="3259323"/>
            <a:ext cx="3519519" cy="197696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82770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9174" y="2773018"/>
            <a:ext cx="11413651" cy="1311964"/>
          </a:xfrm>
        </p:spPr>
        <p:txBody>
          <a:bodyPr vert="horz" lIns="91440" tIns="45720" rIns="91440" bIns="45720" rtlCol="0" anchor="b">
            <a:normAutofit/>
          </a:bodyPr>
          <a:lstStyle/>
          <a:p>
            <a:pPr algn="ctr"/>
            <a:r>
              <a:rPr lang="en-US" sz="3600"/>
              <a:t>Special thanks to the Pennsylvania Developmental Disabilities Council for funding this project!</a:t>
            </a:r>
            <a:endParaRPr lang="en-US" sz="3200"/>
          </a:p>
        </p:txBody>
      </p:sp>
      <p:grpSp>
        <p:nvGrpSpPr>
          <p:cNvPr id="4" name="Group 3" descr="Logo that says &quot;True Friendships: Friendship is for everyone!&quot;">
            <a:extLst>
              <a:ext uri="{FF2B5EF4-FFF2-40B4-BE49-F238E27FC236}">
                <a16:creationId xmlns:a16="http://schemas.microsoft.com/office/drawing/2014/main" id="{0F1BA57C-B842-4B12-A3EA-840DC9341752}"/>
              </a:ext>
            </a:extLst>
          </p:cNvPr>
          <p:cNvGrpSpPr/>
          <p:nvPr/>
        </p:nvGrpSpPr>
        <p:grpSpPr>
          <a:xfrm>
            <a:off x="9064487" y="229932"/>
            <a:ext cx="2873715" cy="1688320"/>
            <a:chOff x="5250730" y="607864"/>
            <a:chExt cx="5043340" cy="3016486"/>
          </a:xfrm>
        </p:grpSpPr>
        <p:sp>
          <p:nvSpPr>
            <p:cNvPr id="5" name="Rectangle: Rounded Corners 4">
              <a:extLst>
                <a:ext uri="{FF2B5EF4-FFF2-40B4-BE49-F238E27FC236}">
                  <a16:creationId xmlns:a16="http://schemas.microsoft.com/office/drawing/2014/main" id="{5EB78C36-86AC-3FA8-E454-9C4EA1A62A20}"/>
                </a:ext>
              </a:extLst>
            </p:cNvPr>
            <p:cNvSpPr/>
            <p:nvPr/>
          </p:nvSpPr>
          <p:spPr>
            <a:xfrm>
              <a:off x="5250730" y="607864"/>
              <a:ext cx="5043340" cy="3016486"/>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logo&#10;&#10;Description automatically generated">
              <a:extLst>
                <a:ext uri="{FF2B5EF4-FFF2-40B4-BE49-F238E27FC236}">
                  <a16:creationId xmlns:a16="http://schemas.microsoft.com/office/drawing/2014/main" id="{85CA3066-08FB-4138-AE7C-06EAFDA0E646}"/>
                </a:ext>
              </a:extLst>
            </p:cNvPr>
            <p:cNvPicPr>
              <a:picLocks noChangeAspect="1"/>
            </p:cNvPicPr>
            <p:nvPr/>
          </p:nvPicPr>
          <p:blipFill>
            <a:blip r:embed="rId3"/>
            <a:stretch>
              <a:fillRect/>
            </a:stretch>
          </p:blipFill>
          <p:spPr>
            <a:xfrm>
              <a:off x="5386301" y="790905"/>
              <a:ext cx="4761905" cy="2638095"/>
            </a:xfrm>
            <a:prstGeom prst="rect">
              <a:avLst/>
            </a:prstGeom>
            <a:ln>
              <a:noFill/>
            </a:ln>
          </p:spPr>
        </p:pic>
      </p:grpSp>
      <p:sp>
        <p:nvSpPr>
          <p:cNvPr id="7" name="Rectangle: Rounded Corners 6">
            <a:extLst>
              <a:ext uri="{FF2B5EF4-FFF2-40B4-BE49-F238E27FC236}">
                <a16:creationId xmlns:a16="http://schemas.microsoft.com/office/drawing/2014/main" id="{4E4CEAC5-F9B4-81BF-7EA0-3C8B7F03BE77}"/>
              </a:ext>
            </a:extLst>
          </p:cNvPr>
          <p:cNvSpPr/>
          <p:nvPr/>
        </p:nvSpPr>
        <p:spPr>
          <a:xfrm>
            <a:off x="3527287" y="5192888"/>
            <a:ext cx="3641157" cy="1435179"/>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5A7EE3C-5F50-8A09-4D53-B87690B9399D}"/>
              </a:ext>
            </a:extLst>
          </p:cNvPr>
          <p:cNvPicPr>
            <a:picLocks noChangeAspect="1"/>
          </p:cNvPicPr>
          <p:nvPr/>
        </p:nvPicPr>
        <p:blipFill>
          <a:blip r:embed="rId4"/>
          <a:stretch>
            <a:fillRect/>
          </a:stretch>
        </p:blipFill>
        <p:spPr>
          <a:xfrm>
            <a:off x="3719158" y="5422807"/>
            <a:ext cx="3257414" cy="975341"/>
          </a:xfrm>
          <a:prstGeom prst="rect">
            <a:avLst/>
          </a:prstGeom>
        </p:spPr>
      </p:pic>
    </p:spTree>
    <p:extLst>
      <p:ext uri="{BB962C8B-B14F-4D97-AF65-F5344CB8AC3E}">
        <p14:creationId xmlns:p14="http://schemas.microsoft.com/office/powerpoint/2010/main" val="3853259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 name="Freeform 6">
            <a:extLst>
              <a:ext uri="{FF2B5EF4-FFF2-40B4-BE49-F238E27FC236}">
                <a16:creationId xmlns:a16="http://schemas.microsoft.com/office/drawing/2014/main" id="{8EE457FF-670E-4EC1-ACD4-1173DA9A79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72" name="Rectangle 71">
            <a:extLst>
              <a:ext uri="{FF2B5EF4-FFF2-40B4-BE49-F238E27FC236}">
                <a16:creationId xmlns:a16="http://schemas.microsoft.com/office/drawing/2014/main" id="{2654A105-F18C-4E12-B11B-51B12174B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BE3112A-8FDF-5895-D394-6CB4789C7613}"/>
              </a:ext>
              <a:ext uri="{C183D7F6-B498-43B3-948B-1728B52AA6E4}">
                <adec:decorative xmlns:adec="http://schemas.microsoft.com/office/drawing/2017/decorative" val="1"/>
              </a:ext>
            </a:extLst>
          </p:cNvPr>
          <p:cNvSpPr/>
          <p:nvPr/>
        </p:nvSpPr>
        <p:spPr>
          <a:xfrm>
            <a:off x="0" y="0"/>
            <a:ext cx="12192000" cy="1410780"/>
          </a:xfrm>
          <a:prstGeom prst="rect">
            <a:avLst/>
          </a:prstGeom>
          <a:solidFill>
            <a:srgbClr val="1740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357513" y="195657"/>
            <a:ext cx="10571998" cy="970450"/>
          </a:xfrm>
          <a:effectLst/>
        </p:spPr>
        <p:txBody>
          <a:bodyPr vert="horz" lIns="91440" tIns="45720" rIns="91440" bIns="45720" rtlCol="0" anchor="ctr">
            <a:normAutofit/>
          </a:bodyPr>
          <a:lstStyle/>
          <a:p>
            <a:r>
              <a:rPr lang="en-US">
                <a:solidFill>
                  <a:schemeClr val="tx1"/>
                </a:solidFill>
              </a:rPr>
              <a:t>Less is More</a:t>
            </a:r>
          </a:p>
        </p:txBody>
      </p:sp>
      <p:sp>
        <p:nvSpPr>
          <p:cNvPr id="3" name="TextBox 2">
            <a:extLst>
              <a:ext uri="{FF2B5EF4-FFF2-40B4-BE49-F238E27FC236}">
                <a16:creationId xmlns:a16="http://schemas.microsoft.com/office/drawing/2014/main" id="{176ACC41-76FD-7B5D-B6B1-F894BED8695D}"/>
              </a:ext>
            </a:extLst>
          </p:cNvPr>
          <p:cNvSpPr txBox="1"/>
          <p:nvPr/>
        </p:nvSpPr>
        <p:spPr>
          <a:xfrm>
            <a:off x="357513" y="2044286"/>
            <a:ext cx="11169903" cy="4558160"/>
          </a:xfrm>
          <a:prstGeom prst="rect">
            <a:avLst/>
          </a:prstGeom>
          <a:effectLst/>
        </p:spPr>
        <p:txBody>
          <a:bodyPr vert="horz" lIns="91440" tIns="45720" rIns="91440" bIns="45720" rtlCol="0" anchor="t">
            <a:normAutofit/>
          </a:bodyPr>
          <a:lstStyle/>
          <a:p>
            <a:pPr marL="0" marR="0">
              <a:lnSpc>
                <a:spcPct val="107000"/>
              </a:lnSpc>
              <a:spcBef>
                <a:spcPts val="0"/>
              </a:spcBef>
              <a:spcAft>
                <a:spcPts val="800"/>
              </a:spcAft>
            </a:pPr>
            <a:r>
              <a:rPr lang="en-US" sz="2400" b="1" kern="100">
                <a:solidFill>
                  <a:schemeClr val="bg1"/>
                </a:solidFill>
                <a:effectLst/>
                <a:ea typeface="Calibri" panose="020F0502020204030204" pitchFamily="34" charset="0"/>
                <a:cs typeface="Times New Roman"/>
              </a:rPr>
              <a:t>Open Future Video:</a:t>
            </a:r>
            <a:r>
              <a:rPr lang="en-US" sz="2400" kern="100">
                <a:solidFill>
                  <a:schemeClr val="bg1"/>
                </a:solidFill>
                <a:effectLst/>
                <a:ea typeface="Calibri" panose="020F0502020204030204" pitchFamily="34" charset="0"/>
                <a:cs typeface="Times New Roman"/>
              </a:rPr>
              <a:t> “Less is More” (1 minute, </a:t>
            </a:r>
            <a:r>
              <a:rPr lang="en-US" sz="2400" kern="100">
                <a:solidFill>
                  <a:schemeClr val="bg1"/>
                </a:solidFill>
                <a:ea typeface="Calibri" panose="020F0502020204030204" pitchFamily="34" charset="0"/>
                <a:cs typeface="Times New Roman"/>
              </a:rPr>
              <a:t>55</a:t>
            </a:r>
            <a:r>
              <a:rPr lang="en-US" sz="2400" kern="100">
                <a:solidFill>
                  <a:schemeClr val="bg1"/>
                </a:solidFill>
                <a:effectLst/>
                <a:ea typeface="Calibri" panose="020F0502020204030204" pitchFamily="34" charset="0"/>
                <a:cs typeface="Times New Roman"/>
              </a:rPr>
              <a:t> seconds)</a:t>
            </a:r>
          </a:p>
          <a:p>
            <a:pPr marL="0" marR="0">
              <a:lnSpc>
                <a:spcPct val="107000"/>
              </a:lnSpc>
              <a:spcBef>
                <a:spcPts val="0"/>
              </a:spcBef>
              <a:spcAft>
                <a:spcPts val="800"/>
              </a:spcAft>
            </a:pPr>
            <a:r>
              <a:rPr lang="en-US" sz="2400" i="1" kern="100">
                <a:solidFill>
                  <a:schemeClr val="bg1"/>
                </a:solidFill>
                <a:effectLst/>
                <a:ea typeface="Calibri" panose="020F0502020204030204" pitchFamily="34" charset="0"/>
                <a:cs typeface="Times New Roman"/>
              </a:rPr>
              <a:t>“Speak less, listen more.”</a:t>
            </a:r>
          </a:p>
          <a:p>
            <a:pPr marL="0" marR="0">
              <a:lnSpc>
                <a:spcPct val="107000"/>
              </a:lnSpc>
              <a:spcBef>
                <a:spcPts val="0"/>
              </a:spcBef>
              <a:spcAft>
                <a:spcPts val="800"/>
              </a:spcAft>
            </a:pPr>
            <a:endParaRPr lang="en-US" sz="2400" kern="100">
              <a:solidFill>
                <a:schemeClr val="bg1"/>
              </a:solidFill>
              <a:effectLs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kern="100">
                <a:solidFill>
                  <a:schemeClr val="bg1"/>
                </a:solidFill>
                <a:effectLst/>
                <a:ea typeface="Calibri" panose="020F0502020204030204" pitchFamily="34" charset="0"/>
                <a:cs typeface="Times New Roman"/>
              </a:rPr>
              <a:t>When we’re communicating, it’s important to:</a:t>
            </a:r>
          </a:p>
          <a:p>
            <a:pPr marL="342900" marR="0" indent="-342900">
              <a:lnSpc>
                <a:spcPct val="107000"/>
              </a:lnSpc>
              <a:spcBef>
                <a:spcPts val="0"/>
              </a:spcBef>
              <a:spcAft>
                <a:spcPts val="800"/>
              </a:spcAft>
              <a:buFont typeface="Arial" panose="020B0604020202020204" pitchFamily="34" charset="0"/>
              <a:buChar char="•"/>
            </a:pPr>
            <a:r>
              <a:rPr lang="en-US" sz="2400" kern="100">
                <a:solidFill>
                  <a:schemeClr val="bg1"/>
                </a:solidFill>
                <a:effectLst/>
                <a:ea typeface="Calibri" panose="020F0502020204030204" pitchFamily="34" charset="0"/>
                <a:cs typeface="Times New Roman"/>
              </a:rPr>
              <a:t>Use plain language</a:t>
            </a:r>
          </a:p>
          <a:p>
            <a:pPr marL="342900" marR="0" indent="-342900">
              <a:lnSpc>
                <a:spcPct val="107000"/>
              </a:lnSpc>
              <a:spcBef>
                <a:spcPts val="0"/>
              </a:spcBef>
              <a:spcAft>
                <a:spcPts val="800"/>
              </a:spcAft>
              <a:buFont typeface="Arial" panose="020B0604020202020204" pitchFamily="34" charset="0"/>
              <a:buChar char="•"/>
            </a:pPr>
            <a:r>
              <a:rPr lang="en-US" sz="2400" kern="100">
                <a:solidFill>
                  <a:schemeClr val="bg1"/>
                </a:solidFill>
                <a:effectLst/>
                <a:ea typeface="Calibri" panose="020F0502020204030204" pitchFamily="34" charset="0"/>
                <a:cs typeface="Times New Roman"/>
              </a:rPr>
              <a:t>Use receptive body language</a:t>
            </a:r>
          </a:p>
          <a:p>
            <a:pPr marL="342900" marR="0" indent="-342900">
              <a:lnSpc>
                <a:spcPct val="107000"/>
              </a:lnSpc>
              <a:spcBef>
                <a:spcPts val="0"/>
              </a:spcBef>
              <a:spcAft>
                <a:spcPts val="800"/>
              </a:spcAft>
              <a:buFont typeface="Arial" panose="020B0604020202020204" pitchFamily="34" charset="0"/>
              <a:buChar char="•"/>
            </a:pPr>
            <a:r>
              <a:rPr lang="en-US" sz="2400" kern="100">
                <a:solidFill>
                  <a:schemeClr val="bg1"/>
                </a:solidFill>
                <a:effectLst/>
                <a:ea typeface="Calibri" panose="020F0502020204030204" pitchFamily="34" charset="0"/>
                <a:cs typeface="Times New Roman"/>
              </a:rPr>
              <a:t>Take your time, give your time</a:t>
            </a:r>
          </a:p>
          <a:p>
            <a:pPr marR="0">
              <a:lnSpc>
                <a:spcPct val="107000"/>
              </a:lnSpc>
              <a:spcBef>
                <a:spcPts val="0"/>
              </a:spcBef>
              <a:spcAft>
                <a:spcPts val="800"/>
              </a:spcAft>
            </a:pPr>
            <a:endParaRPr lang="en-US" sz="2400" kern="100">
              <a:solidFill>
                <a:schemeClr val="bg1"/>
              </a:solidFill>
              <a:effectLst/>
              <a:ea typeface="Calibri" panose="020F0502020204030204" pitchFamily="34" charset="0"/>
              <a:cs typeface="Times New Roman" panose="02020603050405020304" pitchFamily="18" charset="0"/>
            </a:endParaRPr>
          </a:p>
          <a:p>
            <a:pPr marR="0" lvl="0">
              <a:lnSpc>
                <a:spcPct val="107000"/>
              </a:lnSpc>
              <a:spcBef>
                <a:spcPts val="0"/>
              </a:spcBef>
              <a:spcAft>
                <a:spcPts val="800"/>
              </a:spcAft>
            </a:pPr>
            <a:endParaRPr lang="en-US" sz="2600" kern="100">
              <a:solidFill>
                <a:schemeClr val="bg1"/>
              </a:solidFill>
              <a:effectLst/>
              <a:ea typeface="Calibri" panose="020F0502020204030204" pitchFamily="34" charset="0"/>
              <a:cs typeface="Times New Roman" panose="02020603050405020304" pitchFamily="18" charset="0"/>
            </a:endParaRPr>
          </a:p>
          <a:p>
            <a:pPr>
              <a:lnSpc>
                <a:spcPct val="107000"/>
              </a:lnSpc>
              <a:spcAft>
                <a:spcPts val="800"/>
              </a:spcAft>
            </a:pPr>
            <a:endParaRPr lang="en-US" sz="2600" kern="100">
              <a:solidFill>
                <a:schemeClr val="bg1"/>
              </a:solidFill>
              <a:effectLst/>
              <a:ea typeface="Calibri" panose="020F0502020204030204" pitchFamily="34" charset="0"/>
              <a:cs typeface="Times New Roman" panose="02020603050405020304" pitchFamily="18" charset="0"/>
            </a:endParaRPr>
          </a:p>
          <a:p>
            <a:pPr marR="0" lvl="0">
              <a:lnSpc>
                <a:spcPct val="107000"/>
              </a:lnSpc>
              <a:spcBef>
                <a:spcPts val="0"/>
              </a:spcBef>
              <a:spcAft>
                <a:spcPts val="800"/>
              </a:spcAft>
            </a:pPr>
            <a:endParaRPr lang="en-US" sz="2400" kern="100">
              <a:solidFill>
                <a:schemeClr val="bg1"/>
              </a:solidFill>
              <a:effectLst/>
              <a:ea typeface="Calibri" panose="020F0502020204030204" pitchFamily="34" charset="0"/>
              <a:cs typeface="Times New Roman" panose="02020603050405020304" pitchFamily="18" charset="0"/>
            </a:endParaRPr>
          </a:p>
        </p:txBody>
      </p:sp>
      <p:pic>
        <p:nvPicPr>
          <p:cNvPr id="6" name="Picture 5" descr="A man sitting in front of a window">
            <a:extLst>
              <a:ext uri="{FF2B5EF4-FFF2-40B4-BE49-F238E27FC236}">
                <a16:creationId xmlns:a16="http://schemas.microsoft.com/office/drawing/2014/main" id="{DF749E8E-4415-5C05-EA58-68D154F520F7}"/>
              </a:ext>
            </a:extLst>
          </p:cNvPr>
          <p:cNvPicPr>
            <a:picLocks noChangeAspect="1"/>
          </p:cNvPicPr>
          <p:nvPr/>
        </p:nvPicPr>
        <p:blipFill rotWithShape="1">
          <a:blip r:embed="rId3"/>
          <a:srcRect l="5129" t="5180" r="3135" b="32167"/>
          <a:stretch/>
        </p:blipFill>
        <p:spPr bwMode="auto">
          <a:xfrm>
            <a:off x="7603435" y="3303807"/>
            <a:ext cx="3617842" cy="203911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16499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 name="Freeform 6">
            <a:extLst>
              <a:ext uri="{FF2B5EF4-FFF2-40B4-BE49-F238E27FC236}">
                <a16:creationId xmlns:a16="http://schemas.microsoft.com/office/drawing/2014/main" id="{8EE457FF-670E-4EC1-ACD4-1173DA9A79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72" name="Rectangle 71">
            <a:extLst>
              <a:ext uri="{FF2B5EF4-FFF2-40B4-BE49-F238E27FC236}">
                <a16:creationId xmlns:a16="http://schemas.microsoft.com/office/drawing/2014/main" id="{2654A105-F18C-4E12-B11B-51B12174B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BE3112A-8FDF-5895-D394-6CB4789C7613}"/>
              </a:ext>
              <a:ext uri="{C183D7F6-B498-43B3-948B-1728B52AA6E4}">
                <adec:decorative xmlns:adec="http://schemas.microsoft.com/office/drawing/2017/decorative" val="1"/>
              </a:ext>
            </a:extLst>
          </p:cNvPr>
          <p:cNvSpPr/>
          <p:nvPr/>
        </p:nvSpPr>
        <p:spPr>
          <a:xfrm>
            <a:off x="0" y="0"/>
            <a:ext cx="12192000" cy="1410780"/>
          </a:xfrm>
          <a:prstGeom prst="rect">
            <a:avLst/>
          </a:prstGeom>
          <a:solidFill>
            <a:srgbClr val="1740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357513" y="195657"/>
            <a:ext cx="10571998" cy="970450"/>
          </a:xfrm>
          <a:effectLst/>
        </p:spPr>
        <p:txBody>
          <a:bodyPr vert="horz" lIns="91440" tIns="45720" rIns="91440" bIns="45720" rtlCol="0" anchor="ctr">
            <a:normAutofit/>
          </a:bodyPr>
          <a:lstStyle/>
          <a:p>
            <a:r>
              <a:rPr lang="en-US" dirty="0">
                <a:solidFill>
                  <a:schemeClr val="tx1"/>
                </a:solidFill>
              </a:rPr>
              <a:t>Tips for Communicating</a:t>
            </a:r>
            <a:r>
              <a:rPr lang="en-US" sz="800" dirty="0">
                <a:solidFill>
                  <a:schemeClr val="tx1"/>
                </a:solidFill>
              </a:rPr>
              <a:t>1</a:t>
            </a:r>
          </a:p>
        </p:txBody>
      </p:sp>
      <p:sp>
        <p:nvSpPr>
          <p:cNvPr id="4" name="TextBox 3">
            <a:extLst>
              <a:ext uri="{FF2B5EF4-FFF2-40B4-BE49-F238E27FC236}">
                <a16:creationId xmlns:a16="http://schemas.microsoft.com/office/drawing/2014/main" id="{04E13B36-404C-9631-B641-C6F517A6B441}"/>
              </a:ext>
            </a:extLst>
          </p:cNvPr>
          <p:cNvSpPr txBox="1"/>
          <p:nvPr/>
        </p:nvSpPr>
        <p:spPr>
          <a:xfrm>
            <a:off x="1770658" y="1526732"/>
            <a:ext cx="8664223" cy="870217"/>
          </a:xfrm>
          <a:prstGeom prst="rect">
            <a:avLst/>
          </a:prstGeom>
          <a:effectLst/>
        </p:spPr>
        <p:txBody>
          <a:bodyPr vert="horz" lIns="91440" tIns="45720" rIns="91440" bIns="45720" rtlCol="0" anchor="t">
            <a:normAutofit/>
          </a:bodyPr>
          <a:lstStyle/>
          <a:p>
            <a:pPr marR="0" lvl="0" algn="ctr">
              <a:lnSpc>
                <a:spcPct val="107000"/>
              </a:lnSpc>
              <a:spcBef>
                <a:spcPts val="0"/>
              </a:spcBef>
              <a:spcAft>
                <a:spcPts val="0"/>
              </a:spcAft>
            </a:pPr>
            <a:r>
              <a:rPr lang="en-US" sz="2400" b="1" kern="10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Remember: All of these can look different for everyone!</a:t>
            </a:r>
            <a:endParaRPr lang="en-US" sz="2400" kern="100">
              <a:solidFill>
                <a:schemeClr val="bg1"/>
              </a:solidFill>
              <a:latin typeface="Century Gothic" panose="020B0502020202020204" pitchFamily="34" charset="0"/>
              <a:ea typeface="Calibri" panose="020F0502020204030204" pitchFamily="34" charset="0"/>
              <a:cs typeface="Times New Roman" panose="02020603050405020304" pitchFamily="18" charset="0"/>
            </a:endParaRPr>
          </a:p>
          <a:p>
            <a:pPr marL="1200150" lvl="2" indent="-285750">
              <a:lnSpc>
                <a:spcPct val="107000"/>
              </a:lnSpc>
              <a:spcAft>
                <a:spcPts val="800"/>
              </a:spcAft>
              <a:buFont typeface="Courier New" panose="02070309020205020404" pitchFamily="49" charset="0"/>
              <a:buChar char="o"/>
            </a:pPr>
            <a:endParaRPr lang="en-US" sz="24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pPr>
            <a:endParaRPr lang="en-US" sz="2800" kern="100">
              <a:solidFill>
                <a:schemeClr val="bg1"/>
              </a:solidFill>
              <a:effectLst/>
              <a:ea typeface="Calibri" panose="020F0502020204030204" pitchFamily="34" charset="0"/>
              <a:cs typeface="Times New Roman" panose="02020603050405020304" pitchFamily="18" charset="0"/>
            </a:endParaRPr>
          </a:p>
        </p:txBody>
      </p:sp>
      <p:grpSp>
        <p:nvGrpSpPr>
          <p:cNvPr id="25" name="Group 24">
            <a:extLst>
              <a:ext uri="{FF2B5EF4-FFF2-40B4-BE49-F238E27FC236}">
                <a16:creationId xmlns:a16="http://schemas.microsoft.com/office/drawing/2014/main" id="{43811BD7-731A-38B4-9F93-2961BC76217F}"/>
              </a:ext>
              <a:ext uri="{C183D7F6-B498-43B3-948B-1728B52AA6E4}">
                <adec:decorative xmlns:adec="http://schemas.microsoft.com/office/drawing/2017/decorative" val="1"/>
              </a:ext>
            </a:extLst>
          </p:cNvPr>
          <p:cNvGrpSpPr/>
          <p:nvPr/>
        </p:nvGrpSpPr>
        <p:grpSpPr>
          <a:xfrm>
            <a:off x="670709" y="2121495"/>
            <a:ext cx="11040204" cy="1826095"/>
            <a:chOff x="400780" y="2127533"/>
            <a:chExt cx="11040204" cy="1826095"/>
          </a:xfrm>
        </p:grpSpPr>
        <p:grpSp>
          <p:nvGrpSpPr>
            <p:cNvPr id="16" name="Group 15">
              <a:extLst>
                <a:ext uri="{FF2B5EF4-FFF2-40B4-BE49-F238E27FC236}">
                  <a16:creationId xmlns:a16="http://schemas.microsoft.com/office/drawing/2014/main" id="{2FFDC055-22F7-B687-FB5C-260182958291}"/>
                </a:ext>
              </a:extLst>
            </p:cNvPr>
            <p:cNvGrpSpPr/>
            <p:nvPr/>
          </p:nvGrpSpPr>
          <p:grpSpPr>
            <a:xfrm>
              <a:off x="730046" y="2127533"/>
              <a:ext cx="10710938" cy="1826095"/>
              <a:chOff x="730046" y="2127533"/>
              <a:chExt cx="10710938" cy="1826095"/>
            </a:xfrm>
          </p:grpSpPr>
          <p:sp>
            <p:nvSpPr>
              <p:cNvPr id="3" name="TextBox 2">
                <a:extLst>
                  <a:ext uri="{FF2B5EF4-FFF2-40B4-BE49-F238E27FC236}">
                    <a16:creationId xmlns:a16="http://schemas.microsoft.com/office/drawing/2014/main" id="{176ACC41-76FD-7B5D-B6B1-F894BED8695D}"/>
                  </a:ext>
                </a:extLst>
              </p:cNvPr>
              <p:cNvSpPr txBox="1"/>
              <p:nvPr/>
            </p:nvSpPr>
            <p:spPr>
              <a:xfrm>
                <a:off x="1980969" y="2381645"/>
                <a:ext cx="9460015" cy="1426312"/>
              </a:xfrm>
              <a:prstGeom prst="rect">
                <a:avLst/>
              </a:prstGeom>
              <a:effectLst/>
            </p:spPr>
            <p:txBody>
              <a:bodyPr vert="horz" lIns="91440" tIns="45720" rIns="91440" bIns="45720" rtlCol="0" anchor="t">
                <a:normAutofit fontScale="92500" lnSpcReduction="20000"/>
              </a:bodyPr>
              <a:lstStyle/>
              <a:p>
                <a:pPr marR="0" lvl="0">
                  <a:lnSpc>
                    <a:spcPct val="107000"/>
                  </a:lnSpc>
                  <a:spcBef>
                    <a:spcPts val="0"/>
                  </a:spcBef>
                  <a:spcAft>
                    <a:spcPts val="0"/>
                  </a:spcAft>
                </a:pPr>
                <a:r>
                  <a:rPr lang="en-US" sz="2600" b="1" kern="10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Give and Get Attention</a:t>
                </a:r>
              </a:p>
              <a:p>
                <a:pPr marL="800100" lvl="1" indent="-342900">
                  <a:lnSpc>
                    <a:spcPct val="107000"/>
                  </a:lnSpc>
                  <a:buFont typeface="Symbol" panose="05050102010706020507" pitchFamily="18" charset="2"/>
                  <a:buChar char=""/>
                </a:pPr>
                <a:r>
                  <a:rPr lang="en-US" sz="2600" kern="10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Make sure you have their attention.</a:t>
                </a:r>
                <a:endParaRPr lang="en-US" sz="2600" kern="10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Symbol" panose="05050102010706020507" pitchFamily="18" charset="2"/>
                  <a:buChar char=""/>
                </a:pPr>
                <a:r>
                  <a:rPr lang="en-US" sz="2600" kern="100">
                    <a:solidFill>
                      <a:schemeClr val="bg1"/>
                    </a:solidFill>
                    <a:latin typeface="Century Gothic" panose="020B0502020202020204" pitchFamily="34" charset="0"/>
                    <a:ea typeface="Calibri" panose="020F0502020204030204" pitchFamily="34" charset="0"/>
                    <a:cs typeface="Times New Roman" panose="02020603050405020304" pitchFamily="18" charset="0"/>
                  </a:rPr>
                  <a:t>Make sure you are giving someone your attention when communicating.</a:t>
                </a:r>
              </a:p>
              <a:p>
                <a:pPr marL="1200150" lvl="2" indent="-285750">
                  <a:lnSpc>
                    <a:spcPct val="107000"/>
                  </a:lnSpc>
                  <a:spcAft>
                    <a:spcPts val="800"/>
                  </a:spcAft>
                  <a:buFont typeface="Courier New" panose="02070309020205020404" pitchFamily="49" charset="0"/>
                  <a:buChar char="o"/>
                </a:pPr>
                <a:endParaRPr lang="en-US" sz="20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pPr>
                <a:endParaRPr lang="en-US" sz="2400" kern="100">
                  <a:solidFill>
                    <a:schemeClr val="bg1"/>
                  </a:solidFill>
                  <a:effectLst/>
                  <a:ea typeface="Calibri" panose="020F0502020204030204" pitchFamily="34" charset="0"/>
                  <a:cs typeface="Times New Roman" panose="02020603050405020304" pitchFamily="18" charset="0"/>
                </a:endParaRPr>
              </a:p>
            </p:txBody>
          </p:sp>
          <p:pic>
            <p:nvPicPr>
              <p:cNvPr id="13" name="Picture 12" descr="A hand holding a sign that says &quot;attention please&quot;">
                <a:extLst>
                  <a:ext uri="{FF2B5EF4-FFF2-40B4-BE49-F238E27FC236}">
                    <a16:creationId xmlns:a16="http://schemas.microsoft.com/office/drawing/2014/main" id="{475E809C-3DED-DC54-415C-3C12E102CCC6}"/>
                  </a:ext>
                </a:extLst>
              </p:cNvPr>
              <p:cNvPicPr>
                <a:picLocks noChangeAspect="1"/>
              </p:cNvPicPr>
              <p:nvPr/>
            </p:nvPicPr>
            <p:blipFill rotWithShape="1">
              <a:blip r:embed="rId3"/>
              <a:srcRect l="14689" r="13909"/>
              <a:stretch/>
            </p:blipFill>
            <p:spPr>
              <a:xfrm>
                <a:off x="730046" y="2127533"/>
                <a:ext cx="1303867" cy="1826095"/>
              </a:xfrm>
              <a:prstGeom prst="rect">
                <a:avLst/>
              </a:prstGeom>
            </p:spPr>
          </p:pic>
        </p:grpSp>
        <p:sp>
          <p:nvSpPr>
            <p:cNvPr id="22" name="Rectangle: Rounded Corners 21">
              <a:extLst>
                <a:ext uri="{FF2B5EF4-FFF2-40B4-BE49-F238E27FC236}">
                  <a16:creationId xmlns:a16="http://schemas.microsoft.com/office/drawing/2014/main" id="{3B1E1EB6-5AF3-6C60-E886-1C88606830F8}"/>
                </a:ext>
              </a:extLst>
            </p:cNvPr>
            <p:cNvSpPr/>
            <p:nvPr/>
          </p:nvSpPr>
          <p:spPr>
            <a:xfrm>
              <a:off x="400780" y="2204105"/>
              <a:ext cx="10864120" cy="1689305"/>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28C32ABC-3781-F162-5584-AE462388E705}"/>
              </a:ext>
              <a:ext uri="{C183D7F6-B498-43B3-948B-1728B52AA6E4}">
                <adec:decorative xmlns:adec="http://schemas.microsoft.com/office/drawing/2017/decorative" val="1"/>
              </a:ext>
            </a:extLst>
          </p:cNvPr>
          <p:cNvGrpSpPr/>
          <p:nvPr/>
        </p:nvGrpSpPr>
        <p:grpSpPr>
          <a:xfrm>
            <a:off x="670709" y="4238274"/>
            <a:ext cx="10864120" cy="2185988"/>
            <a:chOff x="408313" y="4207920"/>
            <a:chExt cx="10864120" cy="2185988"/>
          </a:xfrm>
        </p:grpSpPr>
        <p:grpSp>
          <p:nvGrpSpPr>
            <p:cNvPr id="9" name="Group 8">
              <a:extLst>
                <a:ext uri="{FF2B5EF4-FFF2-40B4-BE49-F238E27FC236}">
                  <a16:creationId xmlns:a16="http://schemas.microsoft.com/office/drawing/2014/main" id="{6E503F52-27CC-9DB8-2D11-3FB65E071EC1}"/>
                </a:ext>
              </a:extLst>
            </p:cNvPr>
            <p:cNvGrpSpPr/>
            <p:nvPr/>
          </p:nvGrpSpPr>
          <p:grpSpPr>
            <a:xfrm>
              <a:off x="577162" y="4502910"/>
              <a:ext cx="1609633" cy="1426313"/>
              <a:chOff x="610410" y="1195449"/>
              <a:chExt cx="4274206" cy="3570070"/>
            </a:xfrm>
          </p:grpSpPr>
          <p:pic>
            <p:nvPicPr>
              <p:cNvPr id="10" name="Picture 9" descr="A red thumbs down">
                <a:extLst>
                  <a:ext uri="{FF2B5EF4-FFF2-40B4-BE49-F238E27FC236}">
                    <a16:creationId xmlns:a16="http://schemas.microsoft.com/office/drawing/2014/main" id="{7D13420E-3FE0-7252-21D2-BEB56C1607F8}"/>
                  </a:ext>
                </a:extLst>
              </p:cNvPr>
              <p:cNvPicPr>
                <a:picLocks noChangeAspect="1"/>
              </p:cNvPicPr>
              <p:nvPr/>
            </p:nvPicPr>
            <p:blipFill rotWithShape="1">
              <a:blip r:embed="rId4"/>
              <a:srcRect l="54828" t="6835"/>
              <a:stretch/>
            </p:blipFill>
            <p:spPr>
              <a:xfrm>
                <a:off x="2815281" y="1195449"/>
                <a:ext cx="2069335" cy="3570070"/>
              </a:xfrm>
              <a:prstGeom prst="rect">
                <a:avLst/>
              </a:prstGeom>
            </p:spPr>
          </p:pic>
          <p:pic>
            <p:nvPicPr>
              <p:cNvPr id="11" name="Picture 10" descr="A green thumbs up">
                <a:extLst>
                  <a:ext uri="{FF2B5EF4-FFF2-40B4-BE49-F238E27FC236}">
                    <a16:creationId xmlns:a16="http://schemas.microsoft.com/office/drawing/2014/main" id="{AB63F0C6-CB77-F445-7141-BFEB79A28545}"/>
                  </a:ext>
                </a:extLst>
              </p:cNvPr>
              <p:cNvPicPr>
                <a:picLocks noChangeAspect="1"/>
              </p:cNvPicPr>
              <p:nvPr/>
            </p:nvPicPr>
            <p:blipFill rotWithShape="1">
              <a:blip r:embed="rId4"/>
              <a:srcRect t="6835" r="50207"/>
              <a:stretch/>
            </p:blipFill>
            <p:spPr>
              <a:xfrm>
                <a:off x="610410" y="1195449"/>
                <a:ext cx="2281071" cy="3570070"/>
              </a:xfrm>
              <a:prstGeom prst="rect">
                <a:avLst/>
              </a:prstGeom>
            </p:spPr>
          </p:pic>
        </p:grpSp>
        <p:sp>
          <p:nvSpPr>
            <p:cNvPr id="12" name="TextBox 11">
              <a:extLst>
                <a:ext uri="{FF2B5EF4-FFF2-40B4-BE49-F238E27FC236}">
                  <a16:creationId xmlns:a16="http://schemas.microsoft.com/office/drawing/2014/main" id="{BF39EBD3-A7E6-5F95-5C3B-4EA357ADE4F4}"/>
                </a:ext>
              </a:extLst>
            </p:cNvPr>
            <p:cNvSpPr txBox="1"/>
            <p:nvPr/>
          </p:nvSpPr>
          <p:spPr>
            <a:xfrm>
              <a:off x="1655845" y="4322220"/>
              <a:ext cx="9609055" cy="1924675"/>
            </a:xfrm>
            <a:prstGeom prst="rect">
              <a:avLst/>
            </a:prstGeom>
            <a:effectLst/>
          </p:spPr>
          <p:txBody>
            <a:bodyPr vert="horz" lIns="91440" tIns="45720" rIns="91440" bIns="45720" rtlCol="0" anchor="t">
              <a:normAutofit fontScale="92500" lnSpcReduction="10000"/>
            </a:bodyPr>
            <a:lstStyle/>
            <a:p>
              <a:pPr marR="0" lvl="0">
                <a:lnSpc>
                  <a:spcPct val="107000"/>
                </a:lnSpc>
                <a:spcBef>
                  <a:spcPts val="0"/>
                </a:spcBef>
                <a:spcAft>
                  <a:spcPts val="0"/>
                </a:spcAft>
              </a:pPr>
              <a:r>
                <a:rPr lang="en-US" sz="2600" b="1" kern="10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Give and Get Feedback</a:t>
              </a:r>
            </a:p>
            <a:p>
              <a:pPr marL="800100" lvl="1" indent="-342900">
                <a:lnSpc>
                  <a:spcPct val="107000"/>
                </a:lnSpc>
                <a:buFont typeface="Symbol" panose="05050102010706020507" pitchFamily="18" charset="2"/>
                <a:buChar char=""/>
              </a:pPr>
              <a:r>
                <a:rPr lang="en-US" sz="2600" kern="10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If someone communicates to you in a way that doesn’t work for you, let them know! </a:t>
              </a:r>
            </a:p>
            <a:p>
              <a:pPr marL="800100" lvl="1" indent="-342900">
                <a:lnSpc>
                  <a:spcPct val="107000"/>
                </a:lnSpc>
                <a:buFont typeface="Symbol" panose="05050102010706020507" pitchFamily="18" charset="2"/>
                <a:buChar char=""/>
              </a:pPr>
              <a:r>
                <a:rPr lang="en-US" sz="2600" kern="100">
                  <a:solidFill>
                    <a:schemeClr val="bg1"/>
                  </a:solidFill>
                  <a:latin typeface="Century Gothic" panose="020B0502020202020204" pitchFamily="34" charset="0"/>
                  <a:ea typeface="Calibri" panose="020F0502020204030204" pitchFamily="34" charset="0"/>
                  <a:cs typeface="Times New Roman" panose="02020603050405020304" pitchFamily="18" charset="0"/>
                </a:rPr>
                <a:t>If someone tells you that they need to be communicated with differently, take note.</a:t>
              </a:r>
            </a:p>
            <a:p>
              <a:pPr marL="1200150" lvl="2" indent="-285750">
                <a:lnSpc>
                  <a:spcPct val="107000"/>
                </a:lnSpc>
                <a:spcAft>
                  <a:spcPts val="800"/>
                </a:spcAft>
                <a:buFont typeface="Courier New" panose="02070309020205020404" pitchFamily="49" charset="0"/>
                <a:buChar char="o"/>
              </a:pPr>
              <a:endParaRPr lang="en-US" sz="20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pPr>
              <a:endParaRPr lang="en-US" sz="2400" kern="100">
                <a:solidFill>
                  <a:schemeClr val="bg1"/>
                </a:solidFill>
                <a:effectLst/>
                <a:ea typeface="Calibri" panose="020F0502020204030204" pitchFamily="34" charset="0"/>
                <a:cs typeface="Times New Roman" panose="02020603050405020304" pitchFamily="18" charset="0"/>
              </a:endParaRPr>
            </a:p>
          </p:txBody>
        </p:sp>
        <p:sp>
          <p:nvSpPr>
            <p:cNvPr id="23" name="Rectangle: Rounded Corners 22">
              <a:extLst>
                <a:ext uri="{FF2B5EF4-FFF2-40B4-BE49-F238E27FC236}">
                  <a16:creationId xmlns:a16="http://schemas.microsoft.com/office/drawing/2014/main" id="{B54C068B-5A73-A3AD-BA7F-7BE9D51E10B5}"/>
                </a:ext>
              </a:extLst>
            </p:cNvPr>
            <p:cNvSpPr/>
            <p:nvPr/>
          </p:nvSpPr>
          <p:spPr>
            <a:xfrm>
              <a:off x="408313" y="4207920"/>
              <a:ext cx="10864120" cy="2185988"/>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192381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 name="Freeform 6">
            <a:extLst>
              <a:ext uri="{FF2B5EF4-FFF2-40B4-BE49-F238E27FC236}">
                <a16:creationId xmlns:a16="http://schemas.microsoft.com/office/drawing/2014/main" id="{8EE457FF-670E-4EC1-ACD4-1173DA9A79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72" name="Rectangle 71">
            <a:extLst>
              <a:ext uri="{FF2B5EF4-FFF2-40B4-BE49-F238E27FC236}">
                <a16:creationId xmlns:a16="http://schemas.microsoft.com/office/drawing/2014/main" id="{2654A105-F18C-4E12-B11B-51B12174B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BE3112A-8FDF-5895-D394-6CB4789C7613}"/>
              </a:ext>
              <a:ext uri="{C183D7F6-B498-43B3-948B-1728B52AA6E4}">
                <adec:decorative xmlns:adec="http://schemas.microsoft.com/office/drawing/2017/decorative" val="1"/>
              </a:ext>
            </a:extLst>
          </p:cNvPr>
          <p:cNvSpPr/>
          <p:nvPr/>
        </p:nvSpPr>
        <p:spPr>
          <a:xfrm>
            <a:off x="0" y="0"/>
            <a:ext cx="12192000" cy="1410780"/>
          </a:xfrm>
          <a:prstGeom prst="rect">
            <a:avLst/>
          </a:prstGeom>
          <a:solidFill>
            <a:srgbClr val="1740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357513" y="195657"/>
            <a:ext cx="10571998" cy="970450"/>
          </a:xfrm>
          <a:effectLst/>
        </p:spPr>
        <p:txBody>
          <a:bodyPr vert="horz" lIns="91440" tIns="45720" rIns="91440" bIns="45720" rtlCol="0" anchor="ctr">
            <a:normAutofit/>
          </a:bodyPr>
          <a:lstStyle/>
          <a:p>
            <a:r>
              <a:rPr lang="en-US" dirty="0">
                <a:solidFill>
                  <a:schemeClr val="tx1"/>
                </a:solidFill>
              </a:rPr>
              <a:t>Tips for Communicating</a:t>
            </a:r>
            <a:r>
              <a:rPr lang="en-US" sz="800" dirty="0">
                <a:solidFill>
                  <a:schemeClr val="tx1"/>
                </a:solidFill>
              </a:rPr>
              <a:t>2</a:t>
            </a:r>
          </a:p>
        </p:txBody>
      </p:sp>
      <p:sp>
        <p:nvSpPr>
          <p:cNvPr id="4" name="TextBox 3">
            <a:extLst>
              <a:ext uri="{FF2B5EF4-FFF2-40B4-BE49-F238E27FC236}">
                <a16:creationId xmlns:a16="http://schemas.microsoft.com/office/drawing/2014/main" id="{04E13B36-404C-9631-B641-C6F517A6B441}"/>
              </a:ext>
            </a:extLst>
          </p:cNvPr>
          <p:cNvSpPr txBox="1"/>
          <p:nvPr/>
        </p:nvSpPr>
        <p:spPr>
          <a:xfrm>
            <a:off x="2063781" y="1602448"/>
            <a:ext cx="8781063" cy="796297"/>
          </a:xfrm>
          <a:prstGeom prst="rect">
            <a:avLst/>
          </a:prstGeom>
          <a:effectLst/>
        </p:spPr>
        <p:txBody>
          <a:bodyPr vert="horz" lIns="91440" tIns="45720" rIns="91440" bIns="45720" rtlCol="0" anchor="t">
            <a:normAutofit/>
          </a:bodyPr>
          <a:lstStyle/>
          <a:p>
            <a:pPr marR="0" lvl="0">
              <a:lnSpc>
                <a:spcPct val="107000"/>
              </a:lnSpc>
              <a:spcBef>
                <a:spcPts val="0"/>
              </a:spcBef>
              <a:spcAft>
                <a:spcPts val="0"/>
              </a:spcAft>
            </a:pPr>
            <a:r>
              <a:rPr lang="en-US" sz="2400" b="1" kern="10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Remember: All of these can look different for everyone!</a:t>
            </a:r>
            <a:endParaRPr lang="en-US" sz="2400" kern="100">
              <a:solidFill>
                <a:schemeClr val="bg1"/>
              </a:solidFill>
              <a:latin typeface="Century Gothic" panose="020B0502020202020204" pitchFamily="34" charset="0"/>
              <a:ea typeface="Calibri" panose="020F0502020204030204" pitchFamily="34" charset="0"/>
              <a:cs typeface="Times New Roman" panose="02020603050405020304" pitchFamily="18" charset="0"/>
            </a:endParaRPr>
          </a:p>
          <a:p>
            <a:pPr marL="1200150" lvl="2" indent="-285750">
              <a:lnSpc>
                <a:spcPct val="107000"/>
              </a:lnSpc>
              <a:spcAft>
                <a:spcPts val="800"/>
              </a:spcAft>
              <a:buFont typeface="Courier New" panose="02070309020205020404" pitchFamily="49" charset="0"/>
              <a:buChar char="o"/>
            </a:pPr>
            <a:endParaRPr lang="en-US" sz="20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pPr>
            <a:endParaRPr lang="en-US" sz="2400" kern="100">
              <a:solidFill>
                <a:schemeClr val="bg1"/>
              </a:solidFill>
              <a:effectLst/>
              <a:ea typeface="Calibri" panose="020F0502020204030204" pitchFamily="34" charset="0"/>
              <a:cs typeface="Times New Roman" panose="02020603050405020304" pitchFamily="18" charset="0"/>
            </a:endParaRPr>
          </a:p>
        </p:txBody>
      </p:sp>
      <p:grpSp>
        <p:nvGrpSpPr>
          <p:cNvPr id="19" name="Group 18">
            <a:extLst>
              <a:ext uri="{FF2B5EF4-FFF2-40B4-BE49-F238E27FC236}">
                <a16:creationId xmlns:a16="http://schemas.microsoft.com/office/drawing/2014/main" id="{B3855F8E-2762-1C5E-7637-A6D2E5159349}"/>
              </a:ext>
              <a:ext uri="{C183D7F6-B498-43B3-948B-1728B52AA6E4}">
                <adec:decorative xmlns:adec="http://schemas.microsoft.com/office/drawing/2017/decorative" val="1"/>
              </a:ext>
            </a:extLst>
          </p:cNvPr>
          <p:cNvGrpSpPr/>
          <p:nvPr/>
        </p:nvGrpSpPr>
        <p:grpSpPr>
          <a:xfrm>
            <a:off x="663940" y="2541129"/>
            <a:ext cx="10864120" cy="1689305"/>
            <a:chOff x="532013" y="2613422"/>
            <a:chExt cx="10864120" cy="1689305"/>
          </a:xfrm>
        </p:grpSpPr>
        <p:grpSp>
          <p:nvGrpSpPr>
            <p:cNvPr id="11" name="Group 10">
              <a:extLst>
                <a:ext uri="{FF2B5EF4-FFF2-40B4-BE49-F238E27FC236}">
                  <a16:creationId xmlns:a16="http://schemas.microsoft.com/office/drawing/2014/main" id="{DB87FB06-1C85-F80D-0BA9-65A08BE5B168}"/>
                </a:ext>
              </a:extLst>
            </p:cNvPr>
            <p:cNvGrpSpPr/>
            <p:nvPr/>
          </p:nvGrpSpPr>
          <p:grpSpPr>
            <a:xfrm>
              <a:off x="795867" y="2666914"/>
              <a:ext cx="10600266" cy="1456016"/>
              <a:chOff x="795867" y="2666914"/>
              <a:chExt cx="10600266" cy="1456016"/>
            </a:xfrm>
          </p:grpSpPr>
          <p:pic>
            <p:nvPicPr>
              <p:cNvPr id="9" name="Picture 8" descr="A checklist, pen, and cup of coffee">
                <a:extLst>
                  <a:ext uri="{FF2B5EF4-FFF2-40B4-BE49-F238E27FC236}">
                    <a16:creationId xmlns:a16="http://schemas.microsoft.com/office/drawing/2014/main" id="{966B3E4F-348E-564B-8D10-9029265168D8}"/>
                  </a:ext>
                </a:extLst>
              </p:cNvPr>
              <p:cNvPicPr>
                <a:picLocks noChangeAspect="1"/>
              </p:cNvPicPr>
              <p:nvPr/>
            </p:nvPicPr>
            <p:blipFill>
              <a:blip r:embed="rId3"/>
              <a:stretch>
                <a:fillRect/>
              </a:stretch>
            </p:blipFill>
            <p:spPr>
              <a:xfrm>
                <a:off x="795867" y="2666914"/>
                <a:ext cx="1875013" cy="1456016"/>
              </a:xfrm>
              <a:prstGeom prst="rect">
                <a:avLst/>
              </a:prstGeom>
            </p:spPr>
          </p:pic>
          <p:sp>
            <p:nvSpPr>
              <p:cNvPr id="7" name="TextBox 6">
                <a:extLst>
                  <a:ext uri="{FF2B5EF4-FFF2-40B4-BE49-F238E27FC236}">
                    <a16:creationId xmlns:a16="http://schemas.microsoft.com/office/drawing/2014/main" id="{36BABAC9-5BD7-CD1D-0BEF-86648ABB1E36}"/>
                  </a:ext>
                </a:extLst>
              </p:cNvPr>
              <p:cNvSpPr txBox="1"/>
              <p:nvPr/>
            </p:nvSpPr>
            <p:spPr>
              <a:xfrm>
                <a:off x="2445737" y="2819400"/>
                <a:ext cx="8950396" cy="1219200"/>
              </a:xfrm>
              <a:prstGeom prst="rect">
                <a:avLst/>
              </a:prstGeom>
              <a:effectLst/>
            </p:spPr>
            <p:txBody>
              <a:bodyPr vert="horz" lIns="91440" tIns="45720" rIns="91440" bIns="45720" rtlCol="0" anchor="t">
                <a:normAutofit lnSpcReduction="10000"/>
              </a:bodyPr>
              <a:lstStyle/>
              <a:p>
                <a:pPr marR="0" lvl="0">
                  <a:lnSpc>
                    <a:spcPct val="107000"/>
                  </a:lnSpc>
                  <a:spcBef>
                    <a:spcPts val="0"/>
                  </a:spcBef>
                  <a:spcAft>
                    <a:spcPts val="0"/>
                  </a:spcAft>
                </a:pPr>
                <a:r>
                  <a:rPr lang="en-US" sz="2400" b="1" kern="10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Plan </a:t>
                </a:r>
                <a:r>
                  <a:rPr lang="en-US" sz="2400" b="1" kern="100">
                    <a:solidFill>
                      <a:schemeClr val="bg1"/>
                    </a:solidFill>
                    <a:latin typeface="Century Gothic" panose="020B0502020202020204" pitchFamily="34" charset="0"/>
                    <a:ea typeface="Calibri" panose="020F0502020204030204" pitchFamily="34" charset="0"/>
                    <a:cs typeface="Times New Roman" panose="02020603050405020304" pitchFamily="18" charset="0"/>
                  </a:rPr>
                  <a:t>A</a:t>
                </a:r>
                <a:r>
                  <a:rPr lang="en-US" sz="2400" b="1" kern="10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head When You </a:t>
                </a:r>
                <a:r>
                  <a:rPr lang="en-US" sz="2400" b="1" kern="100">
                    <a:solidFill>
                      <a:schemeClr val="bg1"/>
                    </a:solidFill>
                    <a:latin typeface="Century Gothic" panose="020B0502020202020204" pitchFamily="34" charset="0"/>
                    <a:ea typeface="Calibri" panose="020F0502020204030204" pitchFamily="34" charset="0"/>
                    <a:cs typeface="Times New Roman" panose="02020603050405020304" pitchFamily="18" charset="0"/>
                  </a:rPr>
                  <a:t>C</a:t>
                </a:r>
                <a:r>
                  <a:rPr lang="en-US" sz="2400" b="1" kern="10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an</a:t>
                </a:r>
              </a:p>
              <a:p>
                <a:pPr marL="800100" lvl="1" indent="-342900">
                  <a:lnSpc>
                    <a:spcPct val="107000"/>
                  </a:lnSpc>
                  <a:buFont typeface="Symbol" panose="05050102010706020507" pitchFamily="18" charset="2"/>
                  <a:buChar char=""/>
                </a:pPr>
                <a:r>
                  <a:rPr lang="en-US" sz="2400" kern="10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Worried about having to say something? Plan ahead! Write notes, scripts, whatever helps.</a:t>
                </a:r>
                <a:endParaRPr lang="en-US" sz="2400" kern="100">
                  <a:solidFill>
                    <a:schemeClr val="bg1"/>
                  </a:solidFill>
                  <a:latin typeface="Century Gothic" panose="020B0502020202020204" pitchFamily="34" charset="0"/>
                  <a:ea typeface="Calibri" panose="020F0502020204030204" pitchFamily="34" charset="0"/>
                  <a:cs typeface="Times New Roman" panose="02020603050405020304" pitchFamily="18" charset="0"/>
                </a:endParaRPr>
              </a:p>
              <a:p>
                <a:pPr marL="1200150" lvl="2" indent="-285750">
                  <a:lnSpc>
                    <a:spcPct val="107000"/>
                  </a:lnSpc>
                  <a:spcAft>
                    <a:spcPts val="800"/>
                  </a:spcAft>
                  <a:buFont typeface="Courier New" panose="02070309020205020404" pitchFamily="49" charset="0"/>
                  <a:buChar char="o"/>
                </a:pPr>
                <a:endParaRPr lang="en-US" sz="20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pPr>
                <a:endParaRPr lang="en-US" sz="2400" kern="100">
                  <a:solidFill>
                    <a:schemeClr val="bg1"/>
                  </a:solidFill>
                  <a:effectLst/>
                  <a:ea typeface="Calibri" panose="020F0502020204030204" pitchFamily="34" charset="0"/>
                  <a:cs typeface="Times New Roman" panose="02020603050405020304" pitchFamily="18" charset="0"/>
                </a:endParaRPr>
              </a:p>
            </p:txBody>
          </p:sp>
        </p:grpSp>
        <p:sp>
          <p:nvSpPr>
            <p:cNvPr id="16" name="Rectangle: Rounded Corners 15">
              <a:extLst>
                <a:ext uri="{FF2B5EF4-FFF2-40B4-BE49-F238E27FC236}">
                  <a16:creationId xmlns:a16="http://schemas.microsoft.com/office/drawing/2014/main" id="{05B77EF1-D292-767C-3EDC-FFAA269B2707}"/>
                </a:ext>
              </a:extLst>
            </p:cNvPr>
            <p:cNvSpPr/>
            <p:nvPr/>
          </p:nvSpPr>
          <p:spPr>
            <a:xfrm>
              <a:off x="532013" y="2613422"/>
              <a:ext cx="10864120" cy="1689305"/>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73440600-6160-96B1-D177-35DBC83C25ED}"/>
              </a:ext>
              <a:ext uri="{C183D7F6-B498-43B3-948B-1728B52AA6E4}">
                <adec:decorative xmlns:adec="http://schemas.microsoft.com/office/drawing/2017/decorative" val="1"/>
              </a:ext>
            </a:extLst>
          </p:cNvPr>
          <p:cNvGrpSpPr/>
          <p:nvPr/>
        </p:nvGrpSpPr>
        <p:grpSpPr>
          <a:xfrm>
            <a:off x="663940" y="4585575"/>
            <a:ext cx="10864120" cy="1689305"/>
            <a:chOff x="611254" y="4585575"/>
            <a:chExt cx="10864120" cy="1689305"/>
          </a:xfrm>
        </p:grpSpPr>
        <p:pic>
          <p:nvPicPr>
            <p:cNvPr id="15" name="Picture 14" descr="Cartoon of a man with question marks around his head">
              <a:extLst>
                <a:ext uri="{FF2B5EF4-FFF2-40B4-BE49-F238E27FC236}">
                  <a16:creationId xmlns:a16="http://schemas.microsoft.com/office/drawing/2014/main" id="{70A8D826-1929-E0D3-C10A-E2251303DE90}"/>
                </a:ext>
              </a:extLst>
            </p:cNvPr>
            <p:cNvPicPr>
              <a:picLocks noChangeAspect="1"/>
            </p:cNvPicPr>
            <p:nvPr/>
          </p:nvPicPr>
          <p:blipFill>
            <a:blip r:embed="rId4"/>
            <a:stretch>
              <a:fillRect/>
            </a:stretch>
          </p:blipFill>
          <p:spPr>
            <a:xfrm>
              <a:off x="795867" y="4730161"/>
              <a:ext cx="1341276" cy="1462087"/>
            </a:xfrm>
            <a:prstGeom prst="rect">
              <a:avLst/>
            </a:prstGeom>
          </p:spPr>
        </p:pic>
        <p:sp>
          <p:nvSpPr>
            <p:cNvPr id="8" name="TextBox 7">
              <a:extLst>
                <a:ext uri="{FF2B5EF4-FFF2-40B4-BE49-F238E27FC236}">
                  <a16:creationId xmlns:a16="http://schemas.microsoft.com/office/drawing/2014/main" id="{47FEFE0B-0830-0C48-EFBD-C09D604E1513}"/>
                </a:ext>
              </a:extLst>
            </p:cNvPr>
            <p:cNvSpPr txBox="1"/>
            <p:nvPr/>
          </p:nvSpPr>
          <p:spPr>
            <a:xfrm>
              <a:off x="1979115" y="4777172"/>
              <a:ext cx="8950396" cy="1219200"/>
            </a:xfrm>
            <a:prstGeom prst="rect">
              <a:avLst/>
            </a:prstGeom>
            <a:effectLst/>
          </p:spPr>
          <p:txBody>
            <a:bodyPr vert="horz" lIns="91440" tIns="45720" rIns="91440" bIns="45720" rtlCol="0" anchor="t">
              <a:normAutofit lnSpcReduction="10000"/>
            </a:bodyPr>
            <a:lstStyle/>
            <a:p>
              <a:pPr marR="0" lvl="0">
                <a:lnSpc>
                  <a:spcPct val="107000"/>
                </a:lnSpc>
                <a:spcBef>
                  <a:spcPts val="0"/>
                </a:spcBef>
                <a:spcAft>
                  <a:spcPts val="0"/>
                </a:spcAft>
              </a:pPr>
              <a:r>
                <a:rPr lang="en-US" sz="2400" b="1" kern="10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Don’t Make Assumptions</a:t>
              </a:r>
            </a:p>
            <a:p>
              <a:pPr marL="800100" lvl="1" indent="-342900">
                <a:lnSpc>
                  <a:spcPct val="107000"/>
                </a:lnSpc>
                <a:buFont typeface="Symbol" panose="05050102010706020507" pitchFamily="18" charset="2"/>
                <a:buChar char=""/>
              </a:pPr>
              <a:r>
                <a:rPr lang="en-US" sz="2400" kern="10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Not sure you understood what someone told you? Ask questions!</a:t>
              </a:r>
              <a:endParaRPr lang="en-US" sz="2400" kern="100">
                <a:solidFill>
                  <a:schemeClr val="bg1"/>
                </a:solidFill>
                <a:latin typeface="Century Gothic" panose="020B0502020202020204" pitchFamily="34" charset="0"/>
                <a:ea typeface="Calibri" panose="020F0502020204030204" pitchFamily="34" charset="0"/>
                <a:cs typeface="Times New Roman" panose="02020603050405020304" pitchFamily="18" charset="0"/>
              </a:endParaRPr>
            </a:p>
            <a:p>
              <a:pPr marL="1200150" lvl="2" indent="-285750">
                <a:lnSpc>
                  <a:spcPct val="107000"/>
                </a:lnSpc>
                <a:spcAft>
                  <a:spcPts val="800"/>
                </a:spcAft>
                <a:buFont typeface="Courier New" panose="02070309020205020404" pitchFamily="49" charset="0"/>
                <a:buChar char="o"/>
              </a:pPr>
              <a:endParaRPr lang="en-US" sz="20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pPr>
              <a:endParaRPr lang="en-US" sz="2400" kern="100">
                <a:solidFill>
                  <a:schemeClr val="bg1"/>
                </a:solidFill>
                <a:effectLst/>
                <a:ea typeface="Calibri" panose="020F0502020204030204" pitchFamily="34"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1E832788-0D66-9B61-3368-2573DC2E1A2C}"/>
                </a:ext>
              </a:extLst>
            </p:cNvPr>
            <p:cNvSpPr/>
            <p:nvPr/>
          </p:nvSpPr>
          <p:spPr>
            <a:xfrm>
              <a:off x="611254" y="4585575"/>
              <a:ext cx="10864120" cy="1689305"/>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742091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 name="Freeform 6">
            <a:extLst>
              <a:ext uri="{FF2B5EF4-FFF2-40B4-BE49-F238E27FC236}">
                <a16:creationId xmlns:a16="http://schemas.microsoft.com/office/drawing/2014/main" id="{8EE457FF-670E-4EC1-ACD4-1173DA9A79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72" name="Rectangle 71">
            <a:extLst>
              <a:ext uri="{FF2B5EF4-FFF2-40B4-BE49-F238E27FC236}">
                <a16:creationId xmlns:a16="http://schemas.microsoft.com/office/drawing/2014/main" id="{2654A105-F18C-4E12-B11B-51B12174B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BE3112A-8FDF-5895-D394-6CB4789C7613}"/>
              </a:ext>
              <a:ext uri="{C183D7F6-B498-43B3-948B-1728B52AA6E4}">
                <adec:decorative xmlns:adec="http://schemas.microsoft.com/office/drawing/2017/decorative" val="1"/>
              </a:ext>
            </a:extLst>
          </p:cNvPr>
          <p:cNvSpPr/>
          <p:nvPr/>
        </p:nvSpPr>
        <p:spPr>
          <a:xfrm>
            <a:off x="0" y="0"/>
            <a:ext cx="12192000" cy="1410780"/>
          </a:xfrm>
          <a:prstGeom prst="rect">
            <a:avLst/>
          </a:prstGeom>
          <a:solidFill>
            <a:srgbClr val="1740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357513" y="195657"/>
            <a:ext cx="10571998" cy="970450"/>
          </a:xfrm>
          <a:effectLst/>
        </p:spPr>
        <p:txBody>
          <a:bodyPr vert="horz" lIns="91440" tIns="45720" rIns="91440" bIns="45720" rtlCol="0" anchor="ctr">
            <a:normAutofit/>
          </a:bodyPr>
          <a:lstStyle/>
          <a:p>
            <a:r>
              <a:rPr lang="en-US">
                <a:solidFill>
                  <a:schemeClr val="tx1"/>
                </a:solidFill>
              </a:rPr>
              <a:t>EVERYONE Can Communicate!</a:t>
            </a:r>
          </a:p>
        </p:txBody>
      </p:sp>
      <p:sp>
        <p:nvSpPr>
          <p:cNvPr id="3" name="TextBox 2">
            <a:extLst>
              <a:ext uri="{FF2B5EF4-FFF2-40B4-BE49-F238E27FC236}">
                <a16:creationId xmlns:a16="http://schemas.microsoft.com/office/drawing/2014/main" id="{176ACC41-76FD-7B5D-B6B1-F894BED8695D}"/>
              </a:ext>
            </a:extLst>
          </p:cNvPr>
          <p:cNvSpPr txBox="1"/>
          <p:nvPr/>
        </p:nvSpPr>
        <p:spPr>
          <a:xfrm>
            <a:off x="270196" y="2088981"/>
            <a:ext cx="11651607" cy="1410780"/>
          </a:xfrm>
          <a:prstGeom prst="rect">
            <a:avLst/>
          </a:prstGeom>
          <a:effectLst/>
        </p:spPr>
        <p:txBody>
          <a:bodyPr vert="horz" lIns="91440" tIns="45720" rIns="91440" bIns="45720" rtlCol="0" anchor="t">
            <a:normAutofit/>
          </a:bodyPr>
          <a:lstStyle/>
          <a:p>
            <a:pPr marL="0" marR="0">
              <a:lnSpc>
                <a:spcPct val="107000"/>
              </a:lnSpc>
              <a:spcBef>
                <a:spcPts val="0"/>
              </a:spcBef>
              <a:spcAft>
                <a:spcPts val="800"/>
              </a:spcAft>
            </a:pPr>
            <a:r>
              <a:rPr lang="en-US" sz="2200" b="1" kern="100">
                <a:solidFill>
                  <a:schemeClr val="bg1"/>
                </a:solidFill>
                <a:effectLst/>
                <a:ea typeface="Calibri" panose="020F0502020204030204" pitchFamily="34" charset="0"/>
                <a:cs typeface="Times New Roman" panose="02020603050405020304" pitchFamily="18" charset="0"/>
              </a:rPr>
              <a:t>Open Future Video:</a:t>
            </a:r>
            <a:r>
              <a:rPr lang="en-US" sz="2200" kern="100">
                <a:solidFill>
                  <a:schemeClr val="bg1"/>
                </a:solidFill>
                <a:effectLst/>
                <a:ea typeface="Calibri" panose="020F0502020204030204" pitchFamily="34" charset="0"/>
                <a:cs typeface="Times New Roman" panose="02020603050405020304" pitchFamily="18" charset="0"/>
              </a:rPr>
              <a:t> “Communication Passport / Dictionary” (</a:t>
            </a:r>
            <a:r>
              <a:rPr lang="en-US" sz="2200" kern="100">
                <a:solidFill>
                  <a:schemeClr val="bg1"/>
                </a:solidFill>
                <a:ea typeface="Calibri" panose="020F0502020204030204" pitchFamily="34" charset="0"/>
                <a:cs typeface="Times New Roman" panose="02020603050405020304" pitchFamily="18" charset="0"/>
              </a:rPr>
              <a:t>3</a:t>
            </a:r>
            <a:r>
              <a:rPr lang="en-US" sz="2200" kern="100">
                <a:solidFill>
                  <a:schemeClr val="bg1"/>
                </a:solidFill>
                <a:effectLst/>
                <a:ea typeface="Calibri" panose="020F0502020204030204" pitchFamily="34" charset="0"/>
                <a:cs typeface="Times New Roman" panose="02020603050405020304" pitchFamily="18" charset="0"/>
              </a:rPr>
              <a:t> minute, </a:t>
            </a:r>
            <a:r>
              <a:rPr lang="en-US" sz="2200" kern="100">
                <a:solidFill>
                  <a:schemeClr val="bg1"/>
                </a:solidFill>
                <a:ea typeface="Calibri" panose="020F0502020204030204" pitchFamily="34" charset="0"/>
                <a:cs typeface="Times New Roman" panose="02020603050405020304" pitchFamily="18" charset="0"/>
              </a:rPr>
              <a:t>43</a:t>
            </a:r>
            <a:r>
              <a:rPr lang="en-US" sz="2200" kern="100">
                <a:solidFill>
                  <a:schemeClr val="bg1"/>
                </a:solidFill>
                <a:effectLst/>
                <a:ea typeface="Calibri" panose="020F0502020204030204" pitchFamily="34" charset="0"/>
                <a:cs typeface="Times New Roman" panose="02020603050405020304" pitchFamily="18" charset="0"/>
              </a:rPr>
              <a:t> seconds)</a:t>
            </a:r>
          </a:p>
          <a:p>
            <a:pPr marL="0" marR="0">
              <a:lnSpc>
                <a:spcPct val="107000"/>
              </a:lnSpc>
              <a:spcBef>
                <a:spcPts val="0"/>
              </a:spcBef>
              <a:spcAft>
                <a:spcPts val="800"/>
              </a:spcAft>
            </a:pPr>
            <a:r>
              <a:rPr lang="en-US" sz="2200" i="1" kern="100">
                <a:solidFill>
                  <a:schemeClr val="bg1"/>
                </a:solidFill>
                <a:effectLst/>
                <a:ea typeface="Calibri" panose="020F0502020204030204" pitchFamily="34" charset="0"/>
                <a:cs typeface="Times New Roman" panose="02020603050405020304" pitchFamily="18" charset="0"/>
              </a:rPr>
              <a:t>“No matter how they are communicating, they are still communicating.”</a:t>
            </a:r>
            <a:endParaRPr lang="en-US" sz="2200" kern="100">
              <a:solidFill>
                <a:schemeClr val="bg1"/>
              </a:solidFill>
              <a:effectLst/>
              <a:ea typeface="Calibri" panose="020F0502020204030204" pitchFamily="34" charset="0"/>
              <a:cs typeface="Times New Roman" panose="02020603050405020304" pitchFamily="18" charset="0"/>
            </a:endParaRPr>
          </a:p>
          <a:p>
            <a:pPr marR="0" lvl="0">
              <a:lnSpc>
                <a:spcPct val="107000"/>
              </a:lnSpc>
              <a:spcBef>
                <a:spcPts val="0"/>
              </a:spcBef>
              <a:spcAft>
                <a:spcPts val="800"/>
              </a:spcAft>
            </a:pPr>
            <a:endParaRPr lang="en-US" sz="2200" kern="100">
              <a:solidFill>
                <a:schemeClr val="bg1"/>
              </a:solidFill>
              <a:effectLst/>
              <a:ea typeface="Calibri" panose="020F0502020204030204" pitchFamily="34" charset="0"/>
              <a:cs typeface="Times New Roman" panose="02020603050405020304" pitchFamily="18" charset="0"/>
            </a:endParaRPr>
          </a:p>
          <a:p>
            <a:pPr marR="0" lvl="0">
              <a:lnSpc>
                <a:spcPct val="107000"/>
              </a:lnSpc>
              <a:spcBef>
                <a:spcPts val="0"/>
              </a:spcBef>
              <a:spcAft>
                <a:spcPts val="800"/>
              </a:spcAft>
            </a:pPr>
            <a:endParaRPr lang="en-US" sz="2400" kern="100">
              <a:solidFill>
                <a:schemeClr val="bg1"/>
              </a:solidFill>
              <a:effectLst/>
              <a:ea typeface="Calibri" panose="020F0502020204030204" pitchFamily="34" charset="0"/>
              <a:cs typeface="Times New Roman" panose="02020603050405020304" pitchFamily="18" charset="0"/>
            </a:endParaRPr>
          </a:p>
        </p:txBody>
      </p:sp>
      <p:pic>
        <p:nvPicPr>
          <p:cNvPr id="6" name="Picture 5" descr="A man smiling for the camera">
            <a:extLst>
              <a:ext uri="{FF2B5EF4-FFF2-40B4-BE49-F238E27FC236}">
                <a16:creationId xmlns:a16="http://schemas.microsoft.com/office/drawing/2014/main" id="{100E9C92-1672-7ECA-E63F-AD4F70DD6396}"/>
              </a:ext>
            </a:extLst>
          </p:cNvPr>
          <p:cNvPicPr>
            <a:picLocks noChangeAspect="1"/>
          </p:cNvPicPr>
          <p:nvPr/>
        </p:nvPicPr>
        <p:blipFill rotWithShape="1">
          <a:blip r:embed="rId3"/>
          <a:srcRect l="4813" t="5596" r="3706" b="30629"/>
          <a:stretch/>
        </p:blipFill>
        <p:spPr bwMode="auto">
          <a:xfrm>
            <a:off x="7718793" y="3712513"/>
            <a:ext cx="3657176" cy="2063750"/>
          </a:xfrm>
          <a:prstGeom prst="rect">
            <a:avLst/>
          </a:prstGeom>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2CC43793-6464-0FE7-F538-5C9566620F5F}"/>
              </a:ext>
            </a:extLst>
          </p:cNvPr>
          <p:cNvSpPr txBox="1"/>
          <p:nvPr/>
        </p:nvSpPr>
        <p:spPr>
          <a:xfrm>
            <a:off x="357513" y="3434470"/>
            <a:ext cx="6815447" cy="2554545"/>
          </a:xfrm>
          <a:prstGeom prst="rect">
            <a:avLst/>
          </a:prstGeom>
          <a:noFill/>
        </p:spPr>
        <p:txBody>
          <a:bodyPr wrap="square">
            <a:spAutoFit/>
          </a:bodyPr>
          <a:lstStyle/>
          <a:p>
            <a:pPr marL="342900" marR="0" indent="-342900">
              <a:spcBef>
                <a:spcPts val="600"/>
              </a:spcBef>
              <a:spcAft>
                <a:spcPts val="600"/>
              </a:spcAft>
              <a:buFont typeface="Arial" panose="020B0604020202020204" pitchFamily="34" charset="0"/>
              <a:buChar char="•"/>
            </a:pPr>
            <a:r>
              <a:rPr lang="en-US" sz="2000" kern="100">
                <a:solidFill>
                  <a:schemeClr val="bg1"/>
                </a:solidFill>
                <a:effectLst/>
                <a:ea typeface="Calibri" panose="020F0502020204030204" pitchFamily="34" charset="0"/>
                <a:cs typeface="Times New Roman" panose="02020603050405020304" pitchFamily="18" charset="0"/>
              </a:rPr>
              <a:t>Create a language dictionary so people know how to communicate with you or your family member.</a:t>
            </a:r>
          </a:p>
          <a:p>
            <a:pPr marL="342900" marR="0" indent="-342900">
              <a:spcBef>
                <a:spcPts val="600"/>
              </a:spcBef>
              <a:spcAft>
                <a:spcPts val="600"/>
              </a:spcAft>
              <a:buFont typeface="Arial" panose="020B0604020202020204" pitchFamily="34" charset="0"/>
              <a:buChar char="•"/>
            </a:pPr>
            <a:r>
              <a:rPr lang="en-US" sz="2000" kern="100">
                <a:solidFill>
                  <a:schemeClr val="bg1"/>
                </a:solidFill>
                <a:effectLst/>
                <a:ea typeface="Calibri" panose="020F0502020204030204" pitchFamily="34" charset="0"/>
                <a:cs typeface="Times New Roman" panose="02020603050405020304" pitchFamily="18" charset="0"/>
              </a:rPr>
              <a:t>Takes notes on how someone needs and wants to be communicated with.</a:t>
            </a:r>
          </a:p>
          <a:p>
            <a:pPr marL="342900" marR="0" indent="-342900">
              <a:spcBef>
                <a:spcPts val="600"/>
              </a:spcBef>
              <a:spcAft>
                <a:spcPts val="600"/>
              </a:spcAft>
              <a:buFont typeface="Arial" panose="020B0604020202020204" pitchFamily="34" charset="0"/>
              <a:buChar char="•"/>
            </a:pPr>
            <a:r>
              <a:rPr lang="en-US" sz="2000" kern="100">
                <a:solidFill>
                  <a:schemeClr val="bg1"/>
                </a:solidFill>
                <a:effectLst/>
                <a:ea typeface="Calibri" panose="020F0502020204030204" pitchFamily="34" charset="0"/>
                <a:cs typeface="Times New Roman" panose="02020603050405020304" pitchFamily="18" charset="0"/>
              </a:rPr>
              <a:t>Respect the language that people bring with them.</a:t>
            </a:r>
          </a:p>
        </p:txBody>
      </p:sp>
    </p:spTree>
    <p:extLst>
      <p:ext uri="{BB962C8B-B14F-4D97-AF65-F5344CB8AC3E}">
        <p14:creationId xmlns:p14="http://schemas.microsoft.com/office/powerpoint/2010/main" val="40327646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 name="Freeform 6">
            <a:extLst>
              <a:ext uri="{FF2B5EF4-FFF2-40B4-BE49-F238E27FC236}">
                <a16:creationId xmlns:a16="http://schemas.microsoft.com/office/drawing/2014/main" id="{8EE457FF-670E-4EC1-ACD4-1173DA9A79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72" name="Rectangle 71">
            <a:extLst>
              <a:ext uri="{FF2B5EF4-FFF2-40B4-BE49-F238E27FC236}">
                <a16:creationId xmlns:a16="http://schemas.microsoft.com/office/drawing/2014/main" id="{2654A105-F18C-4E12-B11B-51B12174B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BE3112A-8FDF-5895-D394-6CB4789C7613}"/>
              </a:ext>
              <a:ext uri="{C183D7F6-B498-43B3-948B-1728B52AA6E4}">
                <adec:decorative xmlns:adec="http://schemas.microsoft.com/office/drawing/2017/decorative" val="1"/>
              </a:ext>
            </a:extLst>
          </p:cNvPr>
          <p:cNvSpPr/>
          <p:nvPr/>
        </p:nvSpPr>
        <p:spPr>
          <a:xfrm>
            <a:off x="0" y="0"/>
            <a:ext cx="12192000" cy="1410780"/>
          </a:xfrm>
          <a:prstGeom prst="rect">
            <a:avLst/>
          </a:prstGeom>
          <a:solidFill>
            <a:srgbClr val="1740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357513" y="195657"/>
            <a:ext cx="10571998" cy="970450"/>
          </a:xfrm>
          <a:effectLst/>
        </p:spPr>
        <p:txBody>
          <a:bodyPr vert="horz" lIns="91440" tIns="45720" rIns="91440" bIns="45720" rtlCol="0" anchor="ctr">
            <a:normAutofit/>
          </a:bodyPr>
          <a:lstStyle/>
          <a:p>
            <a:r>
              <a:rPr lang="en-US">
                <a:solidFill>
                  <a:schemeClr val="tx1"/>
                </a:solidFill>
              </a:rPr>
              <a:t>Tool Time: Communication Passport</a:t>
            </a:r>
          </a:p>
        </p:txBody>
      </p:sp>
      <p:pic>
        <p:nvPicPr>
          <p:cNvPr id="4" name="Picture 3" descr="A blue passport with a globe on it">
            <a:extLst>
              <a:ext uri="{FF2B5EF4-FFF2-40B4-BE49-F238E27FC236}">
                <a16:creationId xmlns:a16="http://schemas.microsoft.com/office/drawing/2014/main" id="{52DF141F-D561-EB63-CD55-6EA43807AB60}"/>
              </a:ext>
            </a:extLst>
          </p:cNvPr>
          <p:cNvPicPr>
            <a:picLocks noChangeAspect="1"/>
          </p:cNvPicPr>
          <p:nvPr/>
        </p:nvPicPr>
        <p:blipFill>
          <a:blip r:embed="rId3"/>
          <a:stretch>
            <a:fillRect/>
          </a:stretch>
        </p:blipFill>
        <p:spPr>
          <a:xfrm rot="1401239">
            <a:off x="9477546" y="3749850"/>
            <a:ext cx="2257989" cy="2769652"/>
          </a:xfrm>
          <a:prstGeom prst="rect">
            <a:avLst/>
          </a:prstGeom>
        </p:spPr>
      </p:pic>
      <p:sp>
        <p:nvSpPr>
          <p:cNvPr id="3" name="TextBox 2">
            <a:extLst>
              <a:ext uri="{FF2B5EF4-FFF2-40B4-BE49-F238E27FC236}">
                <a16:creationId xmlns:a16="http://schemas.microsoft.com/office/drawing/2014/main" id="{EBC25A22-6BDF-8B1B-FEE3-D19FA65DCA4C}"/>
              </a:ext>
            </a:extLst>
          </p:cNvPr>
          <p:cNvSpPr txBox="1"/>
          <p:nvPr/>
        </p:nvSpPr>
        <p:spPr>
          <a:xfrm>
            <a:off x="381762" y="1858052"/>
            <a:ext cx="9572300" cy="2923877"/>
          </a:xfrm>
          <a:prstGeom prst="rect">
            <a:avLst/>
          </a:prstGeom>
          <a:noFill/>
        </p:spPr>
        <p:txBody>
          <a:bodyPr wrap="square">
            <a:spAutoFit/>
          </a:bodyPr>
          <a:lstStyle/>
          <a:p>
            <a:pPr marL="342900" marR="0" indent="-342900">
              <a:spcBef>
                <a:spcPts val="600"/>
              </a:spcBef>
              <a:spcAft>
                <a:spcPts val="600"/>
              </a:spcAft>
              <a:buFont typeface="Arial" panose="020B0604020202020204" pitchFamily="34" charset="0"/>
              <a:buChar char="•"/>
            </a:pPr>
            <a:r>
              <a:rPr lang="en-US" sz="2400" kern="100">
                <a:solidFill>
                  <a:schemeClr val="bg1"/>
                </a:solidFill>
                <a:ea typeface="Calibri" panose="020F0502020204030204" pitchFamily="34" charset="0"/>
                <a:cs typeface="Times New Roman" panose="02020603050405020304" pitchFamily="18" charset="0"/>
              </a:rPr>
              <a:t>A communication passport is a simple tool for explaining:</a:t>
            </a:r>
          </a:p>
          <a:p>
            <a:pPr marL="800100" lvl="1" indent="-342900">
              <a:spcBef>
                <a:spcPts val="600"/>
              </a:spcBef>
              <a:spcAft>
                <a:spcPts val="600"/>
              </a:spcAft>
              <a:buFont typeface="Arial" panose="020B0604020202020204" pitchFamily="34" charset="0"/>
              <a:buChar char="•"/>
            </a:pPr>
            <a:r>
              <a:rPr lang="en-US" sz="2400" kern="100">
                <a:solidFill>
                  <a:schemeClr val="bg1"/>
                </a:solidFill>
                <a:ea typeface="Calibri" panose="020F0502020204030204" pitchFamily="34" charset="0"/>
                <a:cs typeface="Times New Roman" panose="02020603050405020304" pitchFamily="18" charset="0"/>
              </a:rPr>
              <a:t>How a person communicates</a:t>
            </a:r>
          </a:p>
          <a:p>
            <a:pPr marL="800100" lvl="1" indent="-342900">
              <a:spcBef>
                <a:spcPts val="600"/>
              </a:spcBef>
              <a:spcAft>
                <a:spcPts val="600"/>
              </a:spcAft>
              <a:buFont typeface="Arial" panose="020B0604020202020204" pitchFamily="34" charset="0"/>
              <a:buChar char="•"/>
            </a:pPr>
            <a:r>
              <a:rPr lang="en-US" sz="2400" kern="100">
                <a:solidFill>
                  <a:schemeClr val="bg1"/>
                </a:solidFill>
                <a:ea typeface="Calibri" panose="020F0502020204030204" pitchFamily="34" charset="0"/>
                <a:cs typeface="Times New Roman" panose="02020603050405020304" pitchFamily="18" charset="0"/>
              </a:rPr>
              <a:t>How to communicate effectively with that person</a:t>
            </a:r>
          </a:p>
          <a:p>
            <a:pPr marL="800100" lvl="1" indent="-342900">
              <a:spcBef>
                <a:spcPts val="600"/>
              </a:spcBef>
              <a:spcAft>
                <a:spcPts val="600"/>
              </a:spcAft>
              <a:buFont typeface="Arial" panose="020B0604020202020204" pitchFamily="34" charset="0"/>
              <a:buChar char="•"/>
            </a:pPr>
            <a:r>
              <a:rPr lang="en-US" sz="2400" kern="100">
                <a:solidFill>
                  <a:schemeClr val="bg1"/>
                </a:solidFill>
                <a:ea typeface="Calibri" panose="020F0502020204030204" pitchFamily="34" charset="0"/>
                <a:cs typeface="Times New Roman" panose="02020603050405020304" pitchFamily="18" charset="0"/>
              </a:rPr>
              <a:t>That person’s likes and dislikes</a:t>
            </a:r>
          </a:p>
          <a:p>
            <a:pPr marL="342900" marR="0" indent="-342900">
              <a:spcBef>
                <a:spcPts val="600"/>
              </a:spcBef>
              <a:spcAft>
                <a:spcPts val="600"/>
              </a:spcAft>
              <a:buFont typeface="Arial" panose="020B0604020202020204" pitchFamily="34" charset="0"/>
              <a:buChar char="•"/>
            </a:pPr>
            <a:r>
              <a:rPr lang="en-US" sz="2400" kern="100">
                <a:solidFill>
                  <a:schemeClr val="bg1"/>
                </a:solidFill>
                <a:ea typeface="Calibri" panose="020F0502020204030204" pitchFamily="34" charset="0"/>
                <a:cs typeface="Times New Roman" panose="02020603050405020304" pitchFamily="18" charset="0"/>
              </a:rPr>
              <a:t>Communication passports are a great tool for helping people understand one another.</a:t>
            </a:r>
          </a:p>
        </p:txBody>
      </p:sp>
      <p:sp>
        <p:nvSpPr>
          <p:cNvPr id="7" name="TextBox 6">
            <a:extLst>
              <a:ext uri="{FF2B5EF4-FFF2-40B4-BE49-F238E27FC236}">
                <a16:creationId xmlns:a16="http://schemas.microsoft.com/office/drawing/2014/main" id="{8D886A08-D6D3-0245-B64B-3902A318EF7D}"/>
              </a:ext>
            </a:extLst>
          </p:cNvPr>
          <p:cNvSpPr txBox="1"/>
          <p:nvPr/>
        </p:nvSpPr>
        <p:spPr>
          <a:xfrm>
            <a:off x="381762" y="4881917"/>
            <a:ext cx="8883740" cy="830997"/>
          </a:xfrm>
          <a:prstGeom prst="rect">
            <a:avLst/>
          </a:prstGeom>
          <a:noFill/>
        </p:spPr>
        <p:txBody>
          <a:bodyPr wrap="square">
            <a:spAutoFit/>
          </a:bodyPr>
          <a:lstStyle/>
          <a:p>
            <a:pPr marL="342900" marR="0" indent="-342900">
              <a:spcBef>
                <a:spcPts val="600"/>
              </a:spcBef>
              <a:spcAft>
                <a:spcPts val="600"/>
              </a:spcAft>
              <a:buFont typeface="Arial" panose="020B0604020202020204" pitchFamily="34" charset="0"/>
              <a:buChar char="•"/>
            </a:pPr>
            <a:r>
              <a:rPr lang="en-US" sz="2400" kern="100">
                <a:solidFill>
                  <a:schemeClr val="bg1"/>
                </a:solidFill>
                <a:ea typeface="Calibri" panose="020F0502020204030204" pitchFamily="34" charset="0"/>
                <a:cs typeface="Times New Roman" panose="02020603050405020304" pitchFamily="18" charset="0"/>
              </a:rPr>
              <a:t>These can be used in a variety of settings, and can be especially helpful when making new friends!</a:t>
            </a:r>
          </a:p>
        </p:txBody>
      </p:sp>
    </p:spTree>
    <p:extLst>
      <p:ext uri="{BB962C8B-B14F-4D97-AF65-F5344CB8AC3E}">
        <p14:creationId xmlns:p14="http://schemas.microsoft.com/office/powerpoint/2010/main" val="37634071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 name="Freeform 6">
            <a:extLst>
              <a:ext uri="{FF2B5EF4-FFF2-40B4-BE49-F238E27FC236}">
                <a16:creationId xmlns:a16="http://schemas.microsoft.com/office/drawing/2014/main" id="{8EE457FF-670E-4EC1-ACD4-1173DA9A79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72" name="Rectangle 71">
            <a:extLst>
              <a:ext uri="{FF2B5EF4-FFF2-40B4-BE49-F238E27FC236}">
                <a16:creationId xmlns:a16="http://schemas.microsoft.com/office/drawing/2014/main" id="{2654A105-F18C-4E12-B11B-51B12174B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3FE8F1-D8AF-13CE-3956-5002BB066BE0}"/>
              </a:ext>
            </a:extLst>
          </p:cNvPr>
          <p:cNvSpPr>
            <a:spLocks noGrp="1"/>
          </p:cNvSpPr>
          <p:nvPr>
            <p:ph type="title" idx="4294967295"/>
          </p:nvPr>
        </p:nvSpPr>
        <p:spPr>
          <a:xfrm>
            <a:off x="810000" y="-970450"/>
            <a:ext cx="10571998" cy="970450"/>
          </a:xfrm>
        </p:spPr>
        <p:txBody>
          <a:bodyPr vert="horz" lIns="91440" tIns="45720" rIns="91440" bIns="45720" rtlCol="0" anchor="b">
            <a:noAutofit/>
          </a:bodyPr>
          <a:lstStyle/>
          <a:p>
            <a:r>
              <a:rPr lang="en-US"/>
              <a:t>Communication Passport</a:t>
            </a:r>
          </a:p>
        </p:txBody>
      </p:sp>
      <p:graphicFrame>
        <p:nvGraphicFramePr>
          <p:cNvPr id="15" name="Table 14">
            <a:extLst>
              <a:ext uri="{FF2B5EF4-FFF2-40B4-BE49-F238E27FC236}">
                <a16:creationId xmlns:a16="http://schemas.microsoft.com/office/drawing/2014/main" id="{7E310DEB-AA34-5C30-0770-6B420D3048FB}"/>
              </a:ext>
            </a:extLst>
          </p:cNvPr>
          <p:cNvGraphicFramePr>
            <a:graphicFrameLocks noGrp="1"/>
          </p:cNvGraphicFramePr>
          <p:nvPr>
            <p:extLst>
              <p:ext uri="{D42A27DB-BD31-4B8C-83A1-F6EECF244321}">
                <p14:modId xmlns:p14="http://schemas.microsoft.com/office/powerpoint/2010/main" val="2773696510"/>
              </p:ext>
            </p:extLst>
          </p:nvPr>
        </p:nvGraphicFramePr>
        <p:xfrm>
          <a:off x="6846848" y="246762"/>
          <a:ext cx="5241073" cy="401320"/>
        </p:xfrm>
        <a:graphic>
          <a:graphicData uri="http://schemas.openxmlformats.org/drawingml/2006/table">
            <a:tbl>
              <a:tblPr firstRow="1"/>
              <a:tblGrid>
                <a:gridCol w="2452823">
                  <a:extLst>
                    <a:ext uri="{9D8B030D-6E8A-4147-A177-3AD203B41FA5}">
                      <a16:colId xmlns:a16="http://schemas.microsoft.com/office/drawing/2014/main" val="2154854797"/>
                    </a:ext>
                  </a:extLst>
                </a:gridCol>
                <a:gridCol w="2788250">
                  <a:extLst>
                    <a:ext uri="{9D8B030D-6E8A-4147-A177-3AD203B41FA5}">
                      <a16:colId xmlns:a16="http://schemas.microsoft.com/office/drawing/2014/main" val="2671441066"/>
                    </a:ext>
                  </a:extLst>
                </a:gridCol>
              </a:tblGrid>
              <a:tr h="0">
                <a:tc>
                  <a:txBody>
                    <a:bodyPr/>
                    <a:lstStyle/>
                    <a:p>
                      <a:pPr rtl="0" fontAlgn="t">
                        <a:spcBef>
                          <a:spcPts val="0"/>
                        </a:spcBef>
                        <a:spcAft>
                          <a:spcPts val="0"/>
                        </a:spcAft>
                      </a:pPr>
                      <a:r>
                        <a:rPr lang="en-US" sz="1800" b="1" i="0" u="none" strike="noStrike">
                          <a:solidFill>
                            <a:srgbClr val="000000"/>
                          </a:solidFill>
                          <a:effectLst/>
                          <a:latin typeface="Arial" panose="020B0604020202020204" pitchFamily="34" charset="0"/>
                        </a:rPr>
                        <a:t>My Name: </a:t>
                      </a:r>
                      <a:r>
                        <a:rPr lang="en-US" sz="1800" b="0" i="0" u="none" strike="noStrike">
                          <a:solidFill>
                            <a:srgbClr val="000000"/>
                          </a:solidFill>
                          <a:effectLst/>
                          <a:latin typeface="Arial" panose="020B0604020202020204" pitchFamily="34" charset="0"/>
                        </a:rPr>
                        <a:t>Jolene</a:t>
                      </a:r>
                      <a:endParaRPr lang="en-US" sz="18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rtl="0" fontAlgn="t">
                        <a:spcBef>
                          <a:spcPts val="0"/>
                        </a:spcBef>
                        <a:spcAft>
                          <a:spcPts val="0"/>
                        </a:spcAft>
                      </a:pPr>
                      <a:r>
                        <a:rPr lang="en-US" sz="1800" b="1" i="0" u="none" strike="noStrike">
                          <a:solidFill>
                            <a:srgbClr val="000000"/>
                          </a:solidFill>
                          <a:effectLst/>
                          <a:latin typeface="Arial" panose="020B0604020202020204" pitchFamily="34" charset="0"/>
                        </a:rPr>
                        <a:t>My Pronouns: </a:t>
                      </a:r>
                      <a:r>
                        <a:rPr lang="en-US" sz="1800" b="0" i="0" u="none" strike="noStrike">
                          <a:solidFill>
                            <a:srgbClr val="000000"/>
                          </a:solidFill>
                          <a:effectLst/>
                          <a:latin typeface="Arial" panose="020B0604020202020204" pitchFamily="34" charset="0"/>
                        </a:rPr>
                        <a:t>She/Her</a:t>
                      </a:r>
                      <a:endParaRPr lang="en-US" sz="18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859990200"/>
                  </a:ext>
                </a:extLst>
              </a:tr>
            </a:tbl>
          </a:graphicData>
        </a:graphic>
      </p:graphicFrame>
      <p:graphicFrame>
        <p:nvGraphicFramePr>
          <p:cNvPr id="16" name="Table 15">
            <a:extLst>
              <a:ext uri="{FF2B5EF4-FFF2-40B4-BE49-F238E27FC236}">
                <a16:creationId xmlns:a16="http://schemas.microsoft.com/office/drawing/2014/main" id="{1E0545FA-207B-26A2-1489-1A9687BEC3E3}"/>
              </a:ext>
            </a:extLst>
          </p:cNvPr>
          <p:cNvGraphicFramePr>
            <a:graphicFrameLocks noGrp="1"/>
          </p:cNvGraphicFramePr>
          <p:nvPr>
            <p:extLst>
              <p:ext uri="{D42A27DB-BD31-4B8C-83A1-F6EECF244321}">
                <p14:modId xmlns:p14="http://schemas.microsoft.com/office/powerpoint/2010/main" val="3467615805"/>
              </p:ext>
            </p:extLst>
          </p:nvPr>
        </p:nvGraphicFramePr>
        <p:xfrm>
          <a:off x="89210" y="872251"/>
          <a:ext cx="11998712" cy="5757396"/>
        </p:xfrm>
        <a:graphic>
          <a:graphicData uri="http://schemas.openxmlformats.org/drawingml/2006/table">
            <a:tbl>
              <a:tblPr firstRow="1"/>
              <a:tblGrid>
                <a:gridCol w="5999356">
                  <a:extLst>
                    <a:ext uri="{9D8B030D-6E8A-4147-A177-3AD203B41FA5}">
                      <a16:colId xmlns:a16="http://schemas.microsoft.com/office/drawing/2014/main" val="3703452764"/>
                    </a:ext>
                  </a:extLst>
                </a:gridCol>
                <a:gridCol w="5999356">
                  <a:extLst>
                    <a:ext uri="{9D8B030D-6E8A-4147-A177-3AD203B41FA5}">
                      <a16:colId xmlns:a16="http://schemas.microsoft.com/office/drawing/2014/main" val="444350675"/>
                    </a:ext>
                  </a:extLst>
                </a:gridCol>
              </a:tblGrid>
              <a:tr h="206052">
                <a:tc gridSpan="2">
                  <a:txBody>
                    <a:bodyPr/>
                    <a:lstStyle/>
                    <a:p>
                      <a:pPr algn="ctr" rtl="0" fontAlgn="t">
                        <a:spcBef>
                          <a:spcPts val="0"/>
                        </a:spcBef>
                        <a:spcAft>
                          <a:spcPts val="0"/>
                        </a:spcAft>
                      </a:pPr>
                      <a:r>
                        <a:rPr lang="en-US" sz="2000" b="1" i="0" u="none" strike="noStrike">
                          <a:solidFill>
                            <a:srgbClr val="000000"/>
                          </a:solidFill>
                          <a:effectLst/>
                          <a:latin typeface="Arial" panose="020B0604020202020204" pitchFamily="34" charset="0"/>
                        </a:rPr>
                        <a:t>How I Communicate</a:t>
                      </a:r>
                      <a:endParaRPr lang="en-US" sz="2000">
                        <a:effectLst/>
                      </a:endParaRPr>
                    </a:p>
                  </a:txBody>
                  <a:tcPr marL="35283" marR="35283" marT="35283" marB="3528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hMerge="1">
                  <a:txBody>
                    <a:bodyPr/>
                    <a:lstStyle/>
                    <a:p>
                      <a:endParaRPr lang="en-US"/>
                    </a:p>
                  </a:txBody>
                  <a:tcPr/>
                </a:tc>
                <a:extLst>
                  <a:ext uri="{0D108BD9-81ED-4DB2-BD59-A6C34878D82A}">
                    <a16:rowId xmlns:a16="http://schemas.microsoft.com/office/drawing/2014/main" val="2131547121"/>
                  </a:ext>
                </a:extLst>
              </a:tr>
              <a:tr h="189116">
                <a:tc>
                  <a:txBody>
                    <a:bodyPr/>
                    <a:lstStyle/>
                    <a:p>
                      <a:pPr rtl="0" fontAlgn="t">
                        <a:spcBef>
                          <a:spcPts val="0"/>
                        </a:spcBef>
                        <a:spcAft>
                          <a:spcPts val="0"/>
                        </a:spcAft>
                      </a:pPr>
                      <a:r>
                        <a:rPr lang="en-US" sz="2000" b="1" i="0" u="none" strike="noStrike">
                          <a:solidFill>
                            <a:srgbClr val="000000"/>
                          </a:solidFill>
                          <a:effectLst/>
                          <a:latin typeface="Arial" panose="020B0604020202020204" pitchFamily="34" charset="0"/>
                        </a:rPr>
                        <a:t>Receptive</a:t>
                      </a:r>
                      <a:endParaRPr lang="en-US" sz="2000">
                        <a:effectLst/>
                      </a:endParaRPr>
                    </a:p>
                  </a:txBody>
                  <a:tcPr marL="35283" marR="35283" marT="35283" marB="3528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rtl="0" fontAlgn="t">
                        <a:spcBef>
                          <a:spcPts val="0"/>
                        </a:spcBef>
                        <a:spcAft>
                          <a:spcPts val="0"/>
                        </a:spcAft>
                      </a:pPr>
                      <a:r>
                        <a:rPr lang="en-US" sz="2000" b="1" i="0" u="none" strike="noStrike">
                          <a:solidFill>
                            <a:srgbClr val="000000"/>
                          </a:solidFill>
                          <a:effectLst/>
                          <a:latin typeface="Arial" panose="020B0604020202020204" pitchFamily="34" charset="0"/>
                        </a:rPr>
                        <a:t>Expressive</a:t>
                      </a:r>
                      <a:endParaRPr lang="en-US" sz="2000">
                        <a:effectLst/>
                      </a:endParaRPr>
                    </a:p>
                  </a:txBody>
                  <a:tcPr marL="35283" marR="35283" marT="35283" marB="3528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854327022"/>
                  </a:ext>
                </a:extLst>
              </a:tr>
              <a:tr h="1238639">
                <a:tc>
                  <a:txBody>
                    <a:bodyPr/>
                    <a:lstStyle/>
                    <a:p>
                      <a:pPr rtl="0" fontAlgn="base">
                        <a:spcBef>
                          <a:spcPts val="0"/>
                        </a:spcBef>
                        <a:spcAft>
                          <a:spcPts val="0"/>
                        </a:spcAft>
                        <a:buFont typeface="Arial" panose="020B0604020202020204" pitchFamily="34" charset="0"/>
                        <a:buChar char="•"/>
                      </a:pPr>
                      <a:r>
                        <a:rPr lang="en-US" sz="1800" b="0" i="0" u="none" strike="noStrike">
                          <a:solidFill>
                            <a:srgbClr val="000000"/>
                          </a:solidFill>
                          <a:effectLst/>
                          <a:latin typeface="Arial" panose="020B0604020202020204" pitchFamily="34" charset="0"/>
                        </a:rPr>
                        <a:t>Using multiple forms at once is best (ex: visuals and audio at the same time).</a:t>
                      </a:r>
                    </a:p>
                    <a:p>
                      <a:pPr rtl="0" fontAlgn="base">
                        <a:spcBef>
                          <a:spcPts val="0"/>
                        </a:spcBef>
                        <a:spcAft>
                          <a:spcPts val="0"/>
                        </a:spcAft>
                        <a:buFont typeface="Arial" panose="020B0604020202020204" pitchFamily="34" charset="0"/>
                        <a:buChar char="•"/>
                      </a:pPr>
                      <a:r>
                        <a:rPr lang="en-US" sz="1800" b="0" i="0" u="none" strike="noStrike">
                          <a:solidFill>
                            <a:srgbClr val="000000"/>
                          </a:solidFill>
                          <a:effectLst/>
                          <a:latin typeface="Arial" panose="020B0604020202020204" pitchFamily="34" charset="0"/>
                        </a:rPr>
                        <a:t>Make sure you have my attention, or I might not take everything in.</a:t>
                      </a:r>
                    </a:p>
                    <a:p>
                      <a:pPr rtl="0" fontAlgn="base">
                        <a:spcBef>
                          <a:spcPts val="0"/>
                        </a:spcBef>
                        <a:spcAft>
                          <a:spcPts val="0"/>
                        </a:spcAft>
                        <a:buFont typeface="Arial" panose="020B0604020202020204" pitchFamily="34" charset="0"/>
                        <a:buChar char="•"/>
                      </a:pPr>
                      <a:r>
                        <a:rPr lang="en-US" sz="1800" b="0" i="0" u="none" strike="noStrike">
                          <a:solidFill>
                            <a:srgbClr val="000000"/>
                          </a:solidFill>
                          <a:effectLst/>
                          <a:latin typeface="Arial" panose="020B0604020202020204" pitchFamily="34" charset="0"/>
                        </a:rPr>
                        <a:t>Just because I’m not looking at you doesn’t mean I’m not listening to you.</a:t>
                      </a:r>
                    </a:p>
                    <a:p>
                      <a:pPr rtl="0" fontAlgn="base">
                        <a:spcBef>
                          <a:spcPts val="0"/>
                        </a:spcBef>
                        <a:spcAft>
                          <a:spcPts val="0"/>
                        </a:spcAft>
                        <a:buFont typeface="Arial" panose="020B0604020202020204" pitchFamily="34" charset="0"/>
                        <a:buChar char="•"/>
                      </a:pPr>
                      <a:r>
                        <a:rPr lang="en-US" sz="1800" b="0" i="0" u="none" strike="noStrike">
                          <a:solidFill>
                            <a:srgbClr val="000000"/>
                          </a:solidFill>
                          <a:effectLst/>
                          <a:latin typeface="Arial" panose="020B0604020202020204" pitchFamily="34" charset="0"/>
                        </a:rPr>
                        <a:t>Be patient with me; I need time to process what you tell me.</a:t>
                      </a:r>
                    </a:p>
                    <a:p>
                      <a:pPr rtl="0" fontAlgn="base">
                        <a:spcBef>
                          <a:spcPts val="0"/>
                        </a:spcBef>
                        <a:spcAft>
                          <a:spcPts val="0"/>
                        </a:spcAft>
                        <a:buFont typeface="Arial" panose="020B0604020202020204" pitchFamily="34" charset="0"/>
                        <a:buChar char="•"/>
                      </a:pPr>
                      <a:r>
                        <a:rPr lang="en-US" sz="1800" b="0" i="0" u="none" strike="noStrike">
                          <a:solidFill>
                            <a:srgbClr val="000000"/>
                          </a:solidFill>
                          <a:effectLst/>
                          <a:latin typeface="Arial" panose="020B0604020202020204" pitchFamily="34" charset="0"/>
                        </a:rPr>
                        <a:t>Be clear in the instructions that you give me. I have spatial awareness problems.</a:t>
                      </a:r>
                    </a:p>
                  </a:txBody>
                  <a:tcPr marL="35283" marR="35283" marT="35283" marB="3528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spcBef>
                          <a:spcPts val="0"/>
                        </a:spcBef>
                        <a:spcAft>
                          <a:spcPts val="0"/>
                        </a:spcAft>
                        <a:buFont typeface="Arial" panose="020B0604020202020204" pitchFamily="34" charset="0"/>
                        <a:buChar char="•"/>
                      </a:pPr>
                      <a:r>
                        <a:rPr lang="en-US" sz="1800" b="0" i="0" u="none" strike="noStrike">
                          <a:solidFill>
                            <a:srgbClr val="000000"/>
                          </a:solidFill>
                          <a:effectLst/>
                          <a:latin typeface="Arial" panose="020B0604020202020204" pitchFamily="34" charset="0"/>
                        </a:rPr>
                        <a:t>Be patient with me; I need time to gather my thoughts and retrieve my words.</a:t>
                      </a:r>
                    </a:p>
                    <a:p>
                      <a:pPr rtl="0" fontAlgn="base">
                        <a:spcBef>
                          <a:spcPts val="0"/>
                        </a:spcBef>
                        <a:spcAft>
                          <a:spcPts val="0"/>
                        </a:spcAft>
                        <a:buFont typeface="Arial" panose="020B0604020202020204" pitchFamily="34" charset="0"/>
                        <a:buChar char="•"/>
                      </a:pPr>
                      <a:r>
                        <a:rPr lang="en-US" sz="1800" b="0" i="0" u="none" strike="noStrike">
                          <a:solidFill>
                            <a:srgbClr val="000000"/>
                          </a:solidFill>
                          <a:effectLst/>
                          <a:latin typeface="Arial" panose="020B0604020202020204" pitchFamily="34" charset="0"/>
                        </a:rPr>
                        <a:t>Writing my thoughts makes it easier to express myself.</a:t>
                      </a:r>
                    </a:p>
                    <a:p>
                      <a:pPr rtl="0" fontAlgn="base">
                        <a:spcBef>
                          <a:spcPts val="0"/>
                        </a:spcBef>
                        <a:spcAft>
                          <a:spcPts val="0"/>
                        </a:spcAft>
                        <a:buFont typeface="Arial" panose="020B0604020202020204" pitchFamily="34" charset="0"/>
                        <a:buChar char="•"/>
                      </a:pPr>
                      <a:r>
                        <a:rPr lang="en-US" sz="1800" b="0" i="0" u="none" strike="noStrike">
                          <a:solidFill>
                            <a:srgbClr val="000000"/>
                          </a:solidFill>
                          <a:effectLst/>
                          <a:latin typeface="Arial" panose="020B0604020202020204" pitchFamily="34" charset="0"/>
                        </a:rPr>
                        <a:t>What’s on my face isn’t always what I’m feeling inside.</a:t>
                      </a:r>
                    </a:p>
                    <a:p>
                      <a:pPr rtl="0" fontAlgn="base">
                        <a:spcBef>
                          <a:spcPts val="0"/>
                        </a:spcBef>
                        <a:spcAft>
                          <a:spcPts val="0"/>
                        </a:spcAft>
                        <a:buFont typeface="Arial" panose="020B0604020202020204" pitchFamily="34" charset="0"/>
                        <a:buChar char="•"/>
                      </a:pPr>
                      <a:r>
                        <a:rPr lang="en-US" sz="1800" b="0" i="0" u="none" strike="noStrike">
                          <a:solidFill>
                            <a:srgbClr val="000000"/>
                          </a:solidFill>
                          <a:effectLst/>
                          <a:latin typeface="Arial" panose="020B0604020202020204" pitchFamily="34" charset="0"/>
                        </a:rPr>
                        <a:t>Sometimes my tone of voice doesn’t match what I am feeling.</a:t>
                      </a:r>
                    </a:p>
                    <a:p>
                      <a:pPr rtl="0" fontAlgn="base">
                        <a:spcBef>
                          <a:spcPts val="0"/>
                        </a:spcBef>
                        <a:spcAft>
                          <a:spcPts val="0"/>
                        </a:spcAft>
                        <a:buFont typeface="Arial" panose="020B0604020202020204" pitchFamily="34" charset="0"/>
                        <a:buChar char="•"/>
                      </a:pPr>
                      <a:r>
                        <a:rPr lang="en-US" sz="1800" b="0" i="0" u="none" strike="noStrike">
                          <a:solidFill>
                            <a:srgbClr val="000000"/>
                          </a:solidFill>
                          <a:effectLst/>
                          <a:latin typeface="Arial" panose="020B0604020202020204" pitchFamily="34" charset="0"/>
                        </a:rPr>
                        <a:t>Sometimes I don’t notice the volume of my voice.</a:t>
                      </a:r>
                    </a:p>
                    <a:p>
                      <a:pPr rtl="0" fontAlgn="base">
                        <a:spcBef>
                          <a:spcPts val="0"/>
                        </a:spcBef>
                        <a:spcAft>
                          <a:spcPts val="0"/>
                        </a:spcAft>
                        <a:buFont typeface="Arial" panose="020B0604020202020204" pitchFamily="34" charset="0"/>
                        <a:buChar char="•"/>
                      </a:pPr>
                      <a:r>
                        <a:rPr lang="en-US" sz="1800" b="0" i="0" u="none" strike="noStrike">
                          <a:solidFill>
                            <a:srgbClr val="000000"/>
                          </a:solidFill>
                          <a:effectLst/>
                          <a:latin typeface="Arial" panose="020B0604020202020204" pitchFamily="34" charset="0"/>
                        </a:rPr>
                        <a:t>Sometimes I accidentally say things that can hurt people’s feelings.</a:t>
                      </a:r>
                    </a:p>
                  </a:txBody>
                  <a:tcPr marL="35283" marR="35283" marT="35283" marB="3528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94742295"/>
                  </a:ext>
                </a:extLst>
              </a:tr>
              <a:tr h="206052">
                <a:tc gridSpan="2">
                  <a:txBody>
                    <a:bodyPr/>
                    <a:lstStyle/>
                    <a:p>
                      <a:pPr algn="ctr" rtl="0" fontAlgn="t">
                        <a:spcBef>
                          <a:spcPts val="0"/>
                        </a:spcBef>
                        <a:spcAft>
                          <a:spcPts val="0"/>
                        </a:spcAft>
                      </a:pPr>
                      <a:r>
                        <a:rPr lang="en-US" sz="2000" b="1" i="0" u="none" strike="noStrike">
                          <a:solidFill>
                            <a:srgbClr val="000000"/>
                          </a:solidFill>
                          <a:effectLst/>
                          <a:latin typeface="Arial" panose="020B0604020202020204" pitchFamily="34" charset="0"/>
                        </a:rPr>
                        <a:t>How You Can Support Me</a:t>
                      </a:r>
                      <a:endParaRPr lang="en-US" sz="2000">
                        <a:effectLst/>
                      </a:endParaRPr>
                    </a:p>
                  </a:txBody>
                  <a:tcPr marL="35283" marR="35283" marT="35283" marB="3528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hMerge="1">
                  <a:txBody>
                    <a:bodyPr/>
                    <a:lstStyle/>
                    <a:p>
                      <a:endParaRPr lang="en-US"/>
                    </a:p>
                  </a:txBody>
                  <a:tcPr/>
                </a:tc>
                <a:extLst>
                  <a:ext uri="{0D108BD9-81ED-4DB2-BD59-A6C34878D82A}">
                    <a16:rowId xmlns:a16="http://schemas.microsoft.com/office/drawing/2014/main" val="2446771669"/>
                  </a:ext>
                </a:extLst>
              </a:tr>
              <a:tr h="189116">
                <a:tc>
                  <a:txBody>
                    <a:bodyPr/>
                    <a:lstStyle/>
                    <a:p>
                      <a:pPr rtl="0" fontAlgn="t">
                        <a:spcBef>
                          <a:spcPts val="0"/>
                        </a:spcBef>
                        <a:spcAft>
                          <a:spcPts val="0"/>
                        </a:spcAft>
                      </a:pPr>
                      <a:r>
                        <a:rPr lang="en-US" sz="2000" b="1" i="0" u="none" strike="noStrike">
                          <a:solidFill>
                            <a:srgbClr val="000000"/>
                          </a:solidFill>
                          <a:effectLst/>
                          <a:latin typeface="Arial" panose="020B0604020202020204" pitchFamily="34" charset="0"/>
                        </a:rPr>
                        <a:t>Please Do</a:t>
                      </a:r>
                      <a:endParaRPr lang="en-US" sz="2000">
                        <a:effectLst/>
                      </a:endParaRPr>
                    </a:p>
                  </a:txBody>
                  <a:tcPr marL="35283" marR="35283" marT="35283" marB="3528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rtl="0" fontAlgn="t">
                        <a:spcBef>
                          <a:spcPts val="0"/>
                        </a:spcBef>
                        <a:spcAft>
                          <a:spcPts val="0"/>
                        </a:spcAft>
                      </a:pPr>
                      <a:r>
                        <a:rPr lang="en-US" sz="2000" b="1" i="0" u="none" strike="noStrike">
                          <a:solidFill>
                            <a:srgbClr val="000000"/>
                          </a:solidFill>
                          <a:effectLst/>
                          <a:latin typeface="Arial" panose="020B0604020202020204" pitchFamily="34" charset="0"/>
                        </a:rPr>
                        <a:t>Please Don’t</a:t>
                      </a:r>
                      <a:endParaRPr lang="en-US" sz="2000">
                        <a:effectLst/>
                      </a:endParaRPr>
                    </a:p>
                  </a:txBody>
                  <a:tcPr marL="35283" marR="35283" marT="35283" marB="3528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112688206"/>
                  </a:ext>
                </a:extLst>
              </a:tr>
              <a:tr h="1035905">
                <a:tc>
                  <a:txBody>
                    <a:bodyPr/>
                    <a:lstStyle/>
                    <a:p>
                      <a:pPr rtl="0" fontAlgn="base">
                        <a:spcBef>
                          <a:spcPts val="0"/>
                        </a:spcBef>
                        <a:spcAft>
                          <a:spcPts val="0"/>
                        </a:spcAft>
                        <a:buFont typeface="Arial" panose="020B0604020202020204" pitchFamily="34" charset="0"/>
                        <a:buChar char="•"/>
                      </a:pPr>
                      <a:r>
                        <a:rPr lang="en-US" sz="1800" b="0" i="0" u="none" strike="noStrike">
                          <a:solidFill>
                            <a:srgbClr val="000000"/>
                          </a:solidFill>
                          <a:effectLst/>
                          <a:latin typeface="Arial" panose="020B0604020202020204" pitchFamily="34" charset="0"/>
                        </a:rPr>
                        <a:t>Don’t take everything I say that offends you personally.</a:t>
                      </a:r>
                    </a:p>
                    <a:p>
                      <a:pPr rtl="0" fontAlgn="base">
                        <a:spcBef>
                          <a:spcPts val="0"/>
                        </a:spcBef>
                        <a:spcAft>
                          <a:spcPts val="0"/>
                        </a:spcAft>
                        <a:buFont typeface="Arial" panose="020B0604020202020204" pitchFamily="34" charset="0"/>
                        <a:buChar char="•"/>
                      </a:pPr>
                      <a:r>
                        <a:rPr lang="en-US" sz="1800" b="0" i="0" u="none" strike="noStrike">
                          <a:solidFill>
                            <a:srgbClr val="000000"/>
                          </a:solidFill>
                          <a:effectLst/>
                          <a:latin typeface="Arial" panose="020B0604020202020204" pitchFamily="34" charset="0"/>
                        </a:rPr>
                        <a:t>Tell me if I hurt your feelings, and explain how. If I don’t know how, I can’t change anything.</a:t>
                      </a:r>
                    </a:p>
                    <a:p>
                      <a:pPr rtl="0" fontAlgn="base">
                        <a:spcBef>
                          <a:spcPts val="0"/>
                        </a:spcBef>
                        <a:spcAft>
                          <a:spcPts val="0"/>
                        </a:spcAft>
                        <a:buFont typeface="Arial" panose="020B0604020202020204" pitchFamily="34" charset="0"/>
                        <a:buChar char="•"/>
                      </a:pPr>
                      <a:r>
                        <a:rPr lang="en-US" sz="1800" b="0" i="0" u="none" strike="noStrike">
                          <a:solidFill>
                            <a:srgbClr val="000000"/>
                          </a:solidFill>
                          <a:effectLst/>
                          <a:latin typeface="Arial" panose="020B0604020202020204" pitchFamily="34" charset="0"/>
                        </a:rPr>
                        <a:t>Assume competence, and respect if I say I cannot do something.</a:t>
                      </a:r>
                    </a:p>
                  </a:txBody>
                  <a:tcPr marL="35283" marR="35283" marT="35283" marB="3528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Talk down to me.</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Tell me things if you don’t want them repeated – I always like to tell the truth.</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Tell me how to live my life.</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Finish my sentences or speak for me.</a:t>
                      </a:r>
                    </a:p>
                  </a:txBody>
                  <a:tcPr marL="35283" marR="35283" marT="35283" marB="3528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81433276"/>
                  </a:ext>
                </a:extLst>
              </a:tr>
            </a:tbl>
          </a:graphicData>
        </a:graphic>
      </p:graphicFrame>
      <p:sp>
        <p:nvSpPr>
          <p:cNvPr id="17" name="Rectangle 3">
            <a:extLst>
              <a:ext uri="{FF2B5EF4-FFF2-40B4-BE49-F238E27FC236}">
                <a16:creationId xmlns:a16="http://schemas.microsoft.com/office/drawing/2014/main" id="{2A9446D2-DA70-E89B-95ED-C7B114F22B94}"/>
              </a:ext>
              <a:ext uri="{C183D7F6-B498-43B3-948B-1728B52AA6E4}">
                <adec:decorative xmlns:adec="http://schemas.microsoft.com/office/drawing/2017/decorative" val="1"/>
              </a:ext>
            </a:extLst>
          </p:cNvPr>
          <p:cNvSpPr>
            <a:spLocks noChangeArrowheads="1"/>
          </p:cNvSpPr>
          <p:nvPr/>
        </p:nvSpPr>
        <p:spPr bwMode="auto">
          <a:xfrm>
            <a:off x="8155901" y="1021368"/>
            <a:ext cx="184731"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 name="TextBox 18">
            <a:extLst>
              <a:ext uri="{FF2B5EF4-FFF2-40B4-BE49-F238E27FC236}">
                <a16:creationId xmlns:a16="http://schemas.microsoft.com/office/drawing/2014/main" id="{29EE9834-B6C5-1232-987B-3CBA539A6D75}"/>
              </a:ext>
            </a:extLst>
          </p:cNvPr>
          <p:cNvSpPr txBox="1"/>
          <p:nvPr/>
        </p:nvSpPr>
        <p:spPr>
          <a:xfrm>
            <a:off x="104079" y="124256"/>
            <a:ext cx="6486293"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a:ln>
                  <a:noFill/>
                </a:ln>
                <a:solidFill>
                  <a:srgbClr val="000000"/>
                </a:solidFill>
                <a:effectLst/>
                <a:latin typeface="Arial" panose="020B0604020202020204" pitchFamily="34" charset="0"/>
                <a:cs typeface="Arial" panose="020B0604020202020204" pitchFamily="34" charset="0"/>
              </a:rPr>
              <a:t>My Communication Passport</a:t>
            </a:r>
            <a:endParaRPr kumimoji="0" lang="en-US" altLang="en-US" sz="3600" b="0" i="0" u="none" strike="noStrike" cap="none" normalizeH="0" baseline="0">
              <a:ln>
                <a:noFill/>
              </a:ln>
              <a:solidFill>
                <a:schemeClr val="tx1"/>
              </a:solidFill>
              <a:effectLst/>
            </a:endParaRPr>
          </a:p>
        </p:txBody>
      </p:sp>
    </p:spTree>
    <p:extLst>
      <p:ext uri="{BB962C8B-B14F-4D97-AF65-F5344CB8AC3E}">
        <p14:creationId xmlns:p14="http://schemas.microsoft.com/office/powerpoint/2010/main" val="2535087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 name="Freeform 6">
            <a:extLst>
              <a:ext uri="{FF2B5EF4-FFF2-40B4-BE49-F238E27FC236}">
                <a16:creationId xmlns:a16="http://schemas.microsoft.com/office/drawing/2014/main" id="{8EE457FF-670E-4EC1-ACD4-1173DA9A79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72" name="Rectangle 71">
            <a:extLst>
              <a:ext uri="{FF2B5EF4-FFF2-40B4-BE49-F238E27FC236}">
                <a16:creationId xmlns:a16="http://schemas.microsoft.com/office/drawing/2014/main" id="{2654A105-F18C-4E12-B11B-51B12174B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CA164B-46F7-705B-2D64-1B9259703FB2}"/>
              </a:ext>
            </a:extLst>
          </p:cNvPr>
          <p:cNvSpPr>
            <a:spLocks noGrp="1"/>
          </p:cNvSpPr>
          <p:nvPr>
            <p:ph type="title" idx="4294967295"/>
          </p:nvPr>
        </p:nvSpPr>
        <p:spPr>
          <a:xfrm>
            <a:off x="810000" y="-970450"/>
            <a:ext cx="10571998" cy="970450"/>
          </a:xfrm>
        </p:spPr>
        <p:txBody>
          <a:bodyPr vert="horz" lIns="91440" tIns="45720" rIns="91440" bIns="45720" rtlCol="0" anchor="b">
            <a:noAutofit/>
          </a:bodyPr>
          <a:lstStyle/>
          <a:p>
            <a:r>
              <a:rPr lang="en-US" dirty="0"/>
              <a:t>Communication Passport</a:t>
            </a:r>
            <a:r>
              <a:rPr lang="en-US" sz="800" dirty="0"/>
              <a:t>2</a:t>
            </a:r>
          </a:p>
        </p:txBody>
      </p:sp>
      <p:graphicFrame>
        <p:nvGraphicFramePr>
          <p:cNvPr id="4" name="Table 3">
            <a:extLst>
              <a:ext uri="{FF2B5EF4-FFF2-40B4-BE49-F238E27FC236}">
                <a16:creationId xmlns:a16="http://schemas.microsoft.com/office/drawing/2014/main" id="{C2D4AC26-B340-F0F2-8C6B-EAEF983966D8}"/>
              </a:ext>
            </a:extLst>
          </p:cNvPr>
          <p:cNvGraphicFramePr>
            <a:graphicFrameLocks noGrp="1"/>
          </p:cNvGraphicFramePr>
          <p:nvPr>
            <p:extLst>
              <p:ext uri="{D42A27DB-BD31-4B8C-83A1-F6EECF244321}">
                <p14:modId xmlns:p14="http://schemas.microsoft.com/office/powerpoint/2010/main" val="3350175775"/>
              </p:ext>
            </p:extLst>
          </p:nvPr>
        </p:nvGraphicFramePr>
        <p:xfrm>
          <a:off x="156120" y="100411"/>
          <a:ext cx="11864898" cy="6657177"/>
        </p:xfrm>
        <a:graphic>
          <a:graphicData uri="http://schemas.openxmlformats.org/drawingml/2006/table">
            <a:tbl>
              <a:tblPr firstRow="1"/>
              <a:tblGrid>
                <a:gridCol w="5932449">
                  <a:extLst>
                    <a:ext uri="{9D8B030D-6E8A-4147-A177-3AD203B41FA5}">
                      <a16:colId xmlns:a16="http://schemas.microsoft.com/office/drawing/2014/main" val="625365404"/>
                    </a:ext>
                  </a:extLst>
                </a:gridCol>
                <a:gridCol w="5932449">
                  <a:extLst>
                    <a:ext uri="{9D8B030D-6E8A-4147-A177-3AD203B41FA5}">
                      <a16:colId xmlns:a16="http://schemas.microsoft.com/office/drawing/2014/main" val="3549393714"/>
                    </a:ext>
                  </a:extLst>
                </a:gridCol>
              </a:tblGrid>
              <a:tr h="491367">
                <a:tc gridSpan="2">
                  <a:txBody>
                    <a:bodyPr/>
                    <a:lstStyle/>
                    <a:p>
                      <a:pPr algn="ctr" rtl="0" fontAlgn="t">
                        <a:spcBef>
                          <a:spcPts val="0"/>
                        </a:spcBef>
                        <a:spcAft>
                          <a:spcPts val="0"/>
                        </a:spcAft>
                      </a:pPr>
                      <a:r>
                        <a:rPr lang="en-US" sz="2800" b="1" i="0" u="none" strike="noStrike">
                          <a:solidFill>
                            <a:srgbClr val="000000"/>
                          </a:solidFill>
                          <a:effectLst/>
                          <a:latin typeface="Arial" panose="020B0604020202020204" pitchFamily="34" charset="0"/>
                        </a:rPr>
                        <a:t>Preferences and Topics</a:t>
                      </a:r>
                      <a:endParaRPr lang="en-US" sz="2800">
                        <a:effectLst/>
                      </a:endParaRPr>
                    </a:p>
                  </a:txBody>
                  <a:tcPr marL="40016" marR="40016" marT="40016" marB="40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A7D6"/>
                    </a:solidFill>
                  </a:tcPr>
                </a:tc>
                <a:tc hMerge="1">
                  <a:txBody>
                    <a:bodyPr/>
                    <a:lstStyle/>
                    <a:p>
                      <a:endParaRPr lang="en-US"/>
                    </a:p>
                  </a:txBody>
                  <a:tcPr/>
                </a:tc>
                <a:extLst>
                  <a:ext uri="{0D108BD9-81ED-4DB2-BD59-A6C34878D82A}">
                    <a16:rowId xmlns:a16="http://schemas.microsoft.com/office/drawing/2014/main" val="2509937293"/>
                  </a:ext>
                </a:extLst>
              </a:tr>
              <a:tr h="373149">
                <a:tc>
                  <a:txBody>
                    <a:bodyPr/>
                    <a:lstStyle/>
                    <a:p>
                      <a:pPr rtl="0" fontAlgn="t">
                        <a:spcBef>
                          <a:spcPts val="0"/>
                        </a:spcBef>
                        <a:spcAft>
                          <a:spcPts val="0"/>
                        </a:spcAft>
                      </a:pPr>
                      <a:r>
                        <a:rPr lang="en-US" sz="2000" b="1" i="0" u="none" strike="noStrike">
                          <a:solidFill>
                            <a:srgbClr val="000000"/>
                          </a:solidFill>
                          <a:effectLst/>
                          <a:latin typeface="Arial" panose="020B0604020202020204" pitchFamily="34" charset="0"/>
                        </a:rPr>
                        <a:t>Things I Like</a:t>
                      </a:r>
                      <a:endParaRPr lang="en-US" sz="2000">
                        <a:effectLst/>
                      </a:endParaRPr>
                    </a:p>
                  </a:txBody>
                  <a:tcPr marL="40016" marR="40016" marT="40016" marB="40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2E9"/>
                    </a:solidFill>
                  </a:tcPr>
                </a:tc>
                <a:tc>
                  <a:txBody>
                    <a:bodyPr/>
                    <a:lstStyle/>
                    <a:p>
                      <a:pPr rtl="0" fontAlgn="t">
                        <a:spcBef>
                          <a:spcPts val="0"/>
                        </a:spcBef>
                        <a:spcAft>
                          <a:spcPts val="0"/>
                        </a:spcAft>
                      </a:pPr>
                      <a:r>
                        <a:rPr lang="en-US" sz="2000" b="1" i="0" u="none" strike="noStrike">
                          <a:solidFill>
                            <a:srgbClr val="000000"/>
                          </a:solidFill>
                          <a:effectLst/>
                          <a:latin typeface="Arial" panose="020B0604020202020204" pitchFamily="34" charset="0"/>
                        </a:rPr>
                        <a:t>How I Communicate I Like Them</a:t>
                      </a:r>
                      <a:endParaRPr lang="en-US" sz="2000">
                        <a:effectLst/>
                      </a:endParaRPr>
                    </a:p>
                  </a:txBody>
                  <a:tcPr marL="40016" marR="40016" marT="40016" marB="40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2E9"/>
                    </a:solidFill>
                  </a:tcPr>
                </a:tc>
                <a:extLst>
                  <a:ext uri="{0D108BD9-81ED-4DB2-BD59-A6C34878D82A}">
                    <a16:rowId xmlns:a16="http://schemas.microsoft.com/office/drawing/2014/main" val="3402369654"/>
                  </a:ext>
                </a:extLst>
              </a:tr>
              <a:tr h="3033067">
                <a:tc>
                  <a:txBody>
                    <a:bodyPr/>
                    <a:lstStyle/>
                    <a:p>
                      <a:pPr rtl="0" fontAlgn="base">
                        <a:spcBef>
                          <a:spcPts val="0"/>
                        </a:spcBef>
                        <a:spcAft>
                          <a:spcPts val="0"/>
                        </a:spcAft>
                        <a:buFont typeface="Arial" panose="020B0604020202020204" pitchFamily="34" charset="0"/>
                        <a:buChar char="•"/>
                      </a:pPr>
                      <a:r>
                        <a:rPr lang="en-US" sz="2000" b="0" i="0" u="none" strike="noStrike">
                          <a:solidFill>
                            <a:srgbClr val="000000"/>
                          </a:solidFill>
                          <a:effectLst/>
                          <a:latin typeface="Arial" panose="020B0604020202020204" pitchFamily="34" charset="0"/>
                        </a:rPr>
                        <a:t>Tv shows/movies</a:t>
                      </a:r>
                    </a:p>
                    <a:p>
                      <a:pPr rtl="0" fontAlgn="base">
                        <a:spcBef>
                          <a:spcPts val="0"/>
                        </a:spcBef>
                        <a:spcAft>
                          <a:spcPts val="0"/>
                        </a:spcAft>
                        <a:buFont typeface="Arial" panose="020B0604020202020204" pitchFamily="34" charset="0"/>
                        <a:buChar char="•"/>
                      </a:pPr>
                      <a:r>
                        <a:rPr lang="en-US" sz="2000" b="0" i="0" u="none" strike="noStrike">
                          <a:solidFill>
                            <a:srgbClr val="000000"/>
                          </a:solidFill>
                          <a:effectLst/>
                          <a:latin typeface="Arial" panose="020B0604020202020204" pitchFamily="34" charset="0"/>
                        </a:rPr>
                        <a:t>Animals</a:t>
                      </a:r>
                    </a:p>
                    <a:p>
                      <a:pPr rtl="0" fontAlgn="base">
                        <a:spcBef>
                          <a:spcPts val="0"/>
                        </a:spcBef>
                        <a:spcAft>
                          <a:spcPts val="0"/>
                        </a:spcAft>
                        <a:buFont typeface="Arial" panose="020B0604020202020204" pitchFamily="34" charset="0"/>
                        <a:buChar char="•"/>
                      </a:pPr>
                      <a:r>
                        <a:rPr lang="en-US" sz="2000" b="0" i="0" u="none" strike="noStrike">
                          <a:solidFill>
                            <a:srgbClr val="000000"/>
                          </a:solidFill>
                          <a:effectLst/>
                          <a:latin typeface="Arial" panose="020B0604020202020204" pitchFamily="34" charset="0"/>
                        </a:rPr>
                        <a:t>Dog parents/hearing about people’s dogs</a:t>
                      </a:r>
                    </a:p>
                    <a:p>
                      <a:pPr rtl="0" fontAlgn="base">
                        <a:spcBef>
                          <a:spcPts val="0"/>
                        </a:spcBef>
                        <a:spcAft>
                          <a:spcPts val="0"/>
                        </a:spcAft>
                        <a:buFont typeface="Arial" panose="020B0604020202020204" pitchFamily="34" charset="0"/>
                        <a:buChar char="•"/>
                      </a:pPr>
                      <a:r>
                        <a:rPr lang="en-US" sz="2000" b="0" i="0" u="none" strike="noStrike">
                          <a:solidFill>
                            <a:srgbClr val="000000"/>
                          </a:solidFill>
                          <a:effectLst/>
                          <a:latin typeface="Arial" panose="020B0604020202020204" pitchFamily="34" charset="0"/>
                        </a:rPr>
                        <a:t>Dolly Parton</a:t>
                      </a:r>
                    </a:p>
                    <a:p>
                      <a:pPr rtl="0" fontAlgn="base">
                        <a:spcBef>
                          <a:spcPts val="0"/>
                        </a:spcBef>
                        <a:spcAft>
                          <a:spcPts val="0"/>
                        </a:spcAft>
                        <a:buFont typeface="Arial" panose="020B0604020202020204" pitchFamily="34" charset="0"/>
                        <a:buChar char="•"/>
                      </a:pPr>
                      <a:r>
                        <a:rPr lang="en-US" sz="2000" b="0" i="0" u="none" strike="noStrike">
                          <a:solidFill>
                            <a:srgbClr val="000000"/>
                          </a:solidFill>
                          <a:effectLst/>
                          <a:latin typeface="Arial" panose="020B0604020202020204" pitchFamily="34" charset="0"/>
                        </a:rPr>
                        <a:t>Graphic novels</a:t>
                      </a:r>
                    </a:p>
                    <a:p>
                      <a:pPr rtl="0" fontAlgn="base">
                        <a:spcBef>
                          <a:spcPts val="0"/>
                        </a:spcBef>
                        <a:spcAft>
                          <a:spcPts val="0"/>
                        </a:spcAft>
                        <a:buFont typeface="Arial" panose="020B0604020202020204" pitchFamily="34" charset="0"/>
                        <a:buChar char="•"/>
                      </a:pPr>
                      <a:r>
                        <a:rPr lang="en-US" sz="2000" b="0" i="0" u="none" strike="noStrike">
                          <a:solidFill>
                            <a:srgbClr val="000000"/>
                          </a:solidFill>
                          <a:effectLst/>
                          <a:latin typeface="Arial" panose="020B0604020202020204" pitchFamily="34" charset="0"/>
                        </a:rPr>
                        <a:t>Events I can go to</a:t>
                      </a:r>
                    </a:p>
                    <a:p>
                      <a:pPr rtl="0" fontAlgn="base">
                        <a:spcBef>
                          <a:spcPts val="0"/>
                        </a:spcBef>
                        <a:spcAft>
                          <a:spcPts val="0"/>
                        </a:spcAft>
                        <a:buFont typeface="Arial" panose="020B0604020202020204" pitchFamily="34" charset="0"/>
                        <a:buChar char="•"/>
                      </a:pPr>
                      <a:r>
                        <a:rPr lang="en-US" sz="2000" b="0" i="0" u="none" strike="noStrike">
                          <a:solidFill>
                            <a:srgbClr val="000000"/>
                          </a:solidFill>
                          <a:effectLst/>
                          <a:latin typeface="Arial" panose="020B0604020202020204" pitchFamily="34" charset="0"/>
                        </a:rPr>
                        <a:t>Instagram posts that I like</a:t>
                      </a:r>
                    </a:p>
                    <a:p>
                      <a:pPr rtl="0" fontAlgn="base">
                        <a:spcBef>
                          <a:spcPts val="0"/>
                        </a:spcBef>
                        <a:spcAft>
                          <a:spcPts val="0"/>
                        </a:spcAft>
                        <a:buFont typeface="Arial" panose="020B0604020202020204" pitchFamily="34" charset="0"/>
                        <a:buChar char="•"/>
                      </a:pPr>
                      <a:r>
                        <a:rPr lang="en-US" sz="2000" b="0" i="0" u="none" strike="noStrike">
                          <a:solidFill>
                            <a:srgbClr val="000000"/>
                          </a:solidFill>
                          <a:effectLst/>
                          <a:latin typeface="Arial" panose="020B0604020202020204" pitchFamily="34" charset="0"/>
                        </a:rPr>
                        <a:t>Junk food</a:t>
                      </a:r>
                    </a:p>
                    <a:p>
                      <a:pPr rtl="0" fontAlgn="base">
                        <a:spcBef>
                          <a:spcPts val="0"/>
                        </a:spcBef>
                        <a:spcAft>
                          <a:spcPts val="0"/>
                        </a:spcAft>
                        <a:buFont typeface="Arial" panose="020B0604020202020204" pitchFamily="34" charset="0"/>
                        <a:buChar char="•"/>
                      </a:pPr>
                      <a:r>
                        <a:rPr lang="en-US" sz="2000" b="0" i="0" u="none" strike="noStrike">
                          <a:solidFill>
                            <a:srgbClr val="000000"/>
                          </a:solidFill>
                          <a:effectLst/>
                          <a:latin typeface="Arial" panose="020B0604020202020204" pitchFamily="34" charset="0"/>
                        </a:rPr>
                        <a:t>My job</a:t>
                      </a:r>
                    </a:p>
                    <a:p>
                      <a:pPr rtl="0" fontAlgn="base">
                        <a:spcBef>
                          <a:spcPts val="0"/>
                        </a:spcBef>
                        <a:spcAft>
                          <a:spcPts val="0"/>
                        </a:spcAft>
                        <a:buFont typeface="Arial" panose="020B0604020202020204" pitchFamily="34" charset="0"/>
                        <a:buChar char="•"/>
                      </a:pPr>
                      <a:r>
                        <a:rPr lang="en-US" sz="2000" b="0" i="0" u="none" strike="noStrike">
                          <a:solidFill>
                            <a:srgbClr val="000000"/>
                          </a:solidFill>
                          <a:effectLst/>
                          <a:latin typeface="Arial" panose="020B0604020202020204" pitchFamily="34" charset="0"/>
                        </a:rPr>
                        <a:t>Music I like</a:t>
                      </a:r>
                    </a:p>
                  </a:txBody>
                  <a:tcPr marL="40016" marR="40016" marT="40016" marB="40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spcBef>
                          <a:spcPts val="0"/>
                        </a:spcBef>
                        <a:spcAft>
                          <a:spcPts val="0"/>
                        </a:spcAft>
                        <a:buFont typeface="Arial" panose="020B0604020202020204" pitchFamily="34" charset="0"/>
                        <a:buChar char="•"/>
                      </a:pPr>
                      <a:r>
                        <a:rPr lang="en-US" sz="2000" b="0" i="0" u="none" strike="noStrike">
                          <a:solidFill>
                            <a:srgbClr val="000000"/>
                          </a:solidFill>
                          <a:effectLst/>
                          <a:latin typeface="Verdana" panose="020B0604030504040204" pitchFamily="34" charset="0"/>
                        </a:rPr>
                        <a:t>I smile when people bring these things up.</a:t>
                      </a:r>
                      <a:endParaRPr lang="en-US" sz="2000" b="0" i="0" u="none" strike="noStrike">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2000" b="0" i="0" u="none" strike="noStrike">
                          <a:solidFill>
                            <a:srgbClr val="000000"/>
                          </a:solidFill>
                          <a:effectLst/>
                          <a:latin typeface="Verdana" panose="020B0604030504040204" pitchFamily="34" charset="0"/>
                        </a:rPr>
                        <a:t>I like to discuss them.</a:t>
                      </a:r>
                      <a:endParaRPr lang="en-US" sz="2000" b="0" i="0" u="none" strike="noStrike">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2000" b="0" i="0" u="none" strike="noStrike">
                          <a:solidFill>
                            <a:srgbClr val="000000"/>
                          </a:solidFill>
                          <a:effectLst/>
                          <a:latin typeface="Verdana" panose="020B0604030504040204" pitchFamily="34" charset="0"/>
                        </a:rPr>
                        <a:t>I like to spend more time with people who share my interests.</a:t>
                      </a:r>
                      <a:endParaRPr lang="en-US" sz="2000" b="0" i="0" u="none" strike="noStrike">
                        <a:solidFill>
                          <a:srgbClr val="000000"/>
                        </a:solidFill>
                        <a:effectLst/>
                        <a:latin typeface="Arial" panose="020B0604020202020204" pitchFamily="34" charset="0"/>
                      </a:endParaRPr>
                    </a:p>
                  </a:txBody>
                  <a:tcPr marL="40016" marR="40016" marT="40016" marB="40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35322351"/>
                  </a:ext>
                </a:extLst>
              </a:tr>
              <a:tr h="373149">
                <a:tc>
                  <a:txBody>
                    <a:bodyPr/>
                    <a:lstStyle/>
                    <a:p>
                      <a:pPr rtl="0" fontAlgn="t">
                        <a:spcBef>
                          <a:spcPts val="0"/>
                        </a:spcBef>
                        <a:spcAft>
                          <a:spcPts val="0"/>
                        </a:spcAft>
                      </a:pPr>
                      <a:r>
                        <a:rPr lang="en-US" sz="2000" b="1" i="0" u="none" strike="noStrike">
                          <a:solidFill>
                            <a:srgbClr val="000000"/>
                          </a:solidFill>
                          <a:effectLst/>
                          <a:latin typeface="Arial" panose="020B0604020202020204" pitchFamily="34" charset="0"/>
                        </a:rPr>
                        <a:t>Things I Don’t Like</a:t>
                      </a:r>
                      <a:endParaRPr lang="en-US" sz="2000">
                        <a:effectLst/>
                      </a:endParaRPr>
                    </a:p>
                  </a:txBody>
                  <a:tcPr marL="40016" marR="40016" marT="40016" marB="40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2E9"/>
                    </a:solidFill>
                  </a:tcPr>
                </a:tc>
                <a:tc>
                  <a:txBody>
                    <a:bodyPr/>
                    <a:lstStyle/>
                    <a:p>
                      <a:pPr rtl="0" fontAlgn="t">
                        <a:spcBef>
                          <a:spcPts val="0"/>
                        </a:spcBef>
                        <a:spcAft>
                          <a:spcPts val="0"/>
                        </a:spcAft>
                      </a:pPr>
                      <a:r>
                        <a:rPr lang="en-US" sz="2000" b="1" i="0" u="none" strike="noStrike">
                          <a:solidFill>
                            <a:srgbClr val="000000"/>
                          </a:solidFill>
                          <a:effectLst/>
                          <a:latin typeface="Arial" panose="020B0604020202020204" pitchFamily="34" charset="0"/>
                        </a:rPr>
                        <a:t>How I Communicate My Boundaries</a:t>
                      </a:r>
                      <a:endParaRPr lang="en-US" sz="2000">
                        <a:effectLst/>
                      </a:endParaRPr>
                    </a:p>
                  </a:txBody>
                  <a:tcPr marL="40016" marR="40016" marT="40016" marB="40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2E9"/>
                    </a:solidFill>
                  </a:tcPr>
                </a:tc>
                <a:extLst>
                  <a:ext uri="{0D108BD9-81ED-4DB2-BD59-A6C34878D82A}">
                    <a16:rowId xmlns:a16="http://schemas.microsoft.com/office/drawing/2014/main" val="1302140642"/>
                  </a:ext>
                </a:extLst>
              </a:tr>
              <a:tr h="2252729">
                <a:tc>
                  <a:txBody>
                    <a:bodyPr/>
                    <a:lstStyle/>
                    <a:p>
                      <a:pPr rtl="0" fontAlgn="base">
                        <a:spcBef>
                          <a:spcPts val="0"/>
                        </a:spcBef>
                        <a:spcAft>
                          <a:spcPts val="0"/>
                        </a:spcAft>
                        <a:buFont typeface="Arial" panose="020B0604020202020204" pitchFamily="34" charset="0"/>
                        <a:buChar char="•"/>
                      </a:pPr>
                      <a:r>
                        <a:rPr lang="en-US" sz="2000" b="0" i="0" u="none" strike="noStrike">
                          <a:solidFill>
                            <a:srgbClr val="000000"/>
                          </a:solidFill>
                          <a:effectLst/>
                          <a:latin typeface="Arial" panose="020B0604020202020204" pitchFamily="34" charset="0"/>
                        </a:rPr>
                        <a:t>People talking negatively about my family.</a:t>
                      </a:r>
                    </a:p>
                    <a:p>
                      <a:pPr rtl="0" fontAlgn="base">
                        <a:spcBef>
                          <a:spcPts val="0"/>
                        </a:spcBef>
                        <a:spcAft>
                          <a:spcPts val="0"/>
                        </a:spcAft>
                        <a:buFont typeface="Arial" panose="020B0604020202020204" pitchFamily="34" charset="0"/>
                        <a:buChar char="•"/>
                      </a:pPr>
                      <a:r>
                        <a:rPr lang="en-US" sz="2000" b="0" i="0" u="none" strike="noStrike">
                          <a:solidFill>
                            <a:srgbClr val="000000"/>
                          </a:solidFill>
                          <a:effectLst/>
                          <a:latin typeface="Arial" panose="020B0604020202020204" pitchFamily="34" charset="0"/>
                        </a:rPr>
                        <a:t>People who are unkind to animals.</a:t>
                      </a:r>
                    </a:p>
                    <a:p>
                      <a:pPr rtl="0" fontAlgn="base">
                        <a:spcBef>
                          <a:spcPts val="0"/>
                        </a:spcBef>
                        <a:spcAft>
                          <a:spcPts val="0"/>
                        </a:spcAft>
                        <a:buFont typeface="Arial" panose="020B0604020202020204" pitchFamily="34" charset="0"/>
                        <a:buChar char="•"/>
                      </a:pPr>
                      <a:r>
                        <a:rPr lang="en-US" sz="2000" b="0" i="0" u="none" strike="noStrike">
                          <a:solidFill>
                            <a:srgbClr val="000000"/>
                          </a:solidFill>
                          <a:effectLst/>
                          <a:latin typeface="Arial" panose="020B0604020202020204" pitchFamily="34" charset="0"/>
                        </a:rPr>
                        <a:t>People assuming I can’t speak.</a:t>
                      </a:r>
                    </a:p>
                    <a:p>
                      <a:pPr rtl="0" fontAlgn="base">
                        <a:spcBef>
                          <a:spcPts val="0"/>
                        </a:spcBef>
                        <a:spcAft>
                          <a:spcPts val="0"/>
                        </a:spcAft>
                        <a:buFont typeface="Arial" panose="020B0604020202020204" pitchFamily="34" charset="0"/>
                        <a:buChar char="•"/>
                      </a:pPr>
                      <a:r>
                        <a:rPr lang="en-US" sz="2000" b="0" i="0" u="none" strike="noStrike">
                          <a:solidFill>
                            <a:srgbClr val="000000"/>
                          </a:solidFill>
                          <a:effectLst/>
                          <a:latin typeface="Arial" panose="020B0604020202020204" pitchFamily="34" charset="0"/>
                        </a:rPr>
                        <a:t>Willful ignorance.</a:t>
                      </a:r>
                    </a:p>
                    <a:p>
                      <a:pPr rtl="0" fontAlgn="base">
                        <a:spcBef>
                          <a:spcPts val="0"/>
                        </a:spcBef>
                        <a:spcAft>
                          <a:spcPts val="0"/>
                        </a:spcAft>
                        <a:buFont typeface="Arial" panose="020B0604020202020204" pitchFamily="34" charset="0"/>
                        <a:buChar char="•"/>
                      </a:pPr>
                      <a:r>
                        <a:rPr lang="en-US" sz="2000" b="0" i="0" u="none" strike="noStrike">
                          <a:solidFill>
                            <a:srgbClr val="000000"/>
                          </a:solidFill>
                          <a:effectLst/>
                          <a:latin typeface="Arial" panose="020B0604020202020204" pitchFamily="34" charset="0"/>
                        </a:rPr>
                        <a:t>My boundaries not being respected.</a:t>
                      </a:r>
                    </a:p>
                    <a:p>
                      <a:pPr rtl="0" fontAlgn="base">
                        <a:spcBef>
                          <a:spcPts val="0"/>
                        </a:spcBef>
                        <a:spcAft>
                          <a:spcPts val="0"/>
                        </a:spcAft>
                        <a:buFont typeface="Arial" panose="020B0604020202020204" pitchFamily="34" charset="0"/>
                        <a:buChar char="•"/>
                      </a:pPr>
                      <a:r>
                        <a:rPr lang="en-US" sz="2000" b="0" i="0" u="none" strike="noStrike">
                          <a:solidFill>
                            <a:srgbClr val="000000"/>
                          </a:solidFill>
                          <a:effectLst/>
                          <a:latin typeface="Arial" panose="020B0604020202020204" pitchFamily="34" charset="0"/>
                        </a:rPr>
                        <a:t>People who are mean to people who are different from them.</a:t>
                      </a:r>
                    </a:p>
                  </a:txBody>
                  <a:tcPr marL="40016" marR="40016" marT="40016" marB="40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spcBef>
                          <a:spcPts val="0"/>
                        </a:spcBef>
                        <a:spcAft>
                          <a:spcPts val="0"/>
                        </a:spcAft>
                        <a:buFont typeface="Arial" panose="020B0604020202020204" pitchFamily="34" charset="0"/>
                        <a:buChar char="•"/>
                      </a:pPr>
                      <a:r>
                        <a:rPr lang="en-US" sz="2000" b="0" i="0" u="none" strike="noStrike">
                          <a:solidFill>
                            <a:srgbClr val="000000"/>
                          </a:solidFill>
                          <a:effectLst/>
                          <a:latin typeface="Arial" panose="020B0604020202020204" pitchFamily="34" charset="0"/>
                        </a:rPr>
                        <a:t>I will tell you directly.</a:t>
                      </a:r>
                    </a:p>
                    <a:p>
                      <a:pPr rtl="0" fontAlgn="base">
                        <a:spcBef>
                          <a:spcPts val="0"/>
                        </a:spcBef>
                        <a:spcAft>
                          <a:spcPts val="0"/>
                        </a:spcAft>
                        <a:buFont typeface="Arial" panose="020B0604020202020204" pitchFamily="34" charset="0"/>
                        <a:buChar char="•"/>
                      </a:pPr>
                      <a:r>
                        <a:rPr lang="en-US" sz="2000" b="0" i="0" u="none" strike="noStrike">
                          <a:solidFill>
                            <a:srgbClr val="000000"/>
                          </a:solidFill>
                          <a:effectLst/>
                          <a:latin typeface="Arial" panose="020B0604020202020204" pitchFamily="34" charset="0"/>
                        </a:rPr>
                        <a:t>I will distance myself from the person or situation.</a:t>
                      </a:r>
                    </a:p>
                  </a:txBody>
                  <a:tcPr marL="40016" marR="40016" marT="40016" marB="40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95572637"/>
                  </a:ext>
                </a:extLst>
              </a:tr>
            </a:tbl>
          </a:graphicData>
        </a:graphic>
      </p:graphicFrame>
      <p:sp>
        <p:nvSpPr>
          <p:cNvPr id="5" name="Rectangle 1">
            <a:extLst>
              <a:ext uri="{FF2B5EF4-FFF2-40B4-BE49-F238E27FC236}">
                <a16:creationId xmlns:a16="http://schemas.microsoft.com/office/drawing/2014/main" id="{2D39EDE7-A3C1-30ED-012C-00627F6339CE}"/>
              </a:ext>
              <a:ext uri="{C183D7F6-B498-43B3-948B-1728B52AA6E4}">
                <adec:decorative xmlns:adec="http://schemas.microsoft.com/office/drawing/2017/decorative" val="1"/>
              </a:ext>
            </a:extLst>
          </p:cNvPr>
          <p:cNvSpPr>
            <a:spLocks noChangeArrowheads="1"/>
          </p:cNvSpPr>
          <p:nvPr/>
        </p:nvSpPr>
        <p:spPr bwMode="auto">
          <a:xfrm>
            <a:off x="4217988" y="17621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5664813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6C6E6-811E-4C93-4944-72DBFB11A4AA}"/>
              </a:ext>
            </a:extLst>
          </p:cNvPr>
          <p:cNvSpPr txBox="1">
            <a:spLocks noGrp="1"/>
          </p:cNvSpPr>
          <p:nvPr>
            <p:ph type="title" idx="4294967295"/>
          </p:nvPr>
        </p:nvSpPr>
        <p:spPr>
          <a:xfrm>
            <a:off x="389174" y="2773018"/>
            <a:ext cx="11413651" cy="1311964"/>
          </a:xfrm>
          <a:prstGeom prst="rect">
            <a:avLst/>
          </a:prstGeom>
          <a:noFill/>
          <a:ln>
            <a:noFill/>
            <a:prstDash/>
          </a:ln>
          <a:effectLst>
            <a:outerShdw blurRad="50800" dir="14400000">
              <a:srgbClr val="000000">
                <a:alpha val="6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600" b="1" i="0" u="none" strike="noStrike" kern="1200" cap="none" spc="0" normalizeH="0" baseline="0" noProof="0">
                <a:ln>
                  <a:noFill/>
                </a:ln>
                <a:solidFill>
                  <a:srgbClr val="FEFEFE"/>
                </a:solidFill>
                <a:effectLst/>
                <a:uLnTx/>
                <a:uFillTx/>
                <a:latin typeface="+mj-lt"/>
                <a:ea typeface="+mj-ea"/>
                <a:cs typeface="+mj-cs"/>
              </a:rPr>
              <a:t>Questions?</a:t>
            </a:r>
            <a:endParaRPr kumimoji="0" lang="en-US" sz="6000" b="1" i="0" u="none" strike="noStrike" kern="1200" cap="none" spc="0" normalizeH="0" baseline="0" noProof="0">
              <a:ln>
                <a:noFill/>
              </a:ln>
              <a:solidFill>
                <a:srgbClr val="FEFEFE"/>
              </a:solidFill>
              <a:effectLst/>
              <a:uLnTx/>
              <a:uFillTx/>
              <a:latin typeface="+mj-lt"/>
              <a:ea typeface="+mj-ea"/>
              <a:cs typeface="+mj-cs"/>
            </a:endParaRPr>
          </a:p>
        </p:txBody>
      </p:sp>
    </p:spTree>
    <p:extLst>
      <p:ext uri="{BB962C8B-B14F-4D97-AF65-F5344CB8AC3E}">
        <p14:creationId xmlns:p14="http://schemas.microsoft.com/office/powerpoint/2010/main" val="37515002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Freeform 6">
            <a:extLst>
              <a:ext uri="{FF2B5EF4-FFF2-40B4-BE49-F238E27FC236}">
                <a16:creationId xmlns:a16="http://schemas.microsoft.com/office/drawing/2014/main" id="{85B3A411-39CB-4453-9F3D-FA4820663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643465" y="454430"/>
            <a:ext cx="3382182" cy="1827196"/>
          </a:xfrm>
        </p:spPr>
        <p:txBody>
          <a:bodyPr vert="horz" lIns="91440" tIns="45720" rIns="91440" bIns="45720" rtlCol="0" anchor="b">
            <a:normAutofit/>
          </a:bodyPr>
          <a:lstStyle/>
          <a:p>
            <a:r>
              <a:rPr lang="en-US" sz="4800"/>
              <a:t>Upcoming Events</a:t>
            </a:r>
          </a:p>
        </p:txBody>
      </p:sp>
      <p:sp>
        <p:nvSpPr>
          <p:cNvPr id="1033" name="Rectangle 1032">
            <a:extLst>
              <a:ext uri="{FF2B5EF4-FFF2-40B4-BE49-F238E27FC236}">
                <a16:creationId xmlns:a16="http://schemas.microsoft.com/office/drawing/2014/main" id="{40D573D2-DD8C-4E19-8BB2-1DC0767FDB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0658" y="0"/>
            <a:ext cx="755294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ounded Rectangle 14">
            <a:extLst>
              <a:ext uri="{FF2B5EF4-FFF2-40B4-BE49-F238E27FC236}">
                <a16:creationId xmlns:a16="http://schemas.microsoft.com/office/drawing/2014/main" id="{9B6C5F92-472F-4CAB-90F8-B997C54EB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0386" y="958640"/>
            <a:ext cx="6258150" cy="4945244"/>
          </a:xfrm>
          <a:prstGeom prst="roundRect">
            <a:avLst>
              <a:gd name="adj" fmla="val 3513"/>
            </a:avLst>
          </a:prstGeom>
          <a:solidFill>
            <a:schemeClr val="tx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descr="Logo that says &quot;True Friendships: Friendship is for everyone!&quot;">
            <a:extLst>
              <a:ext uri="{FF2B5EF4-FFF2-40B4-BE49-F238E27FC236}">
                <a16:creationId xmlns:a16="http://schemas.microsoft.com/office/drawing/2014/main" id="{7D8E1440-5DAE-DD01-1330-CB80FAF698EB}"/>
              </a:ext>
            </a:extLst>
          </p:cNvPr>
          <p:cNvGrpSpPr/>
          <p:nvPr/>
        </p:nvGrpSpPr>
        <p:grpSpPr>
          <a:xfrm>
            <a:off x="509047" y="2598350"/>
            <a:ext cx="3474443" cy="1827196"/>
            <a:chOff x="5250730" y="607864"/>
            <a:chExt cx="5043340" cy="3016486"/>
          </a:xfrm>
        </p:grpSpPr>
        <p:sp>
          <p:nvSpPr>
            <p:cNvPr id="5" name="Rectangle: Rounded Corners 4">
              <a:extLst>
                <a:ext uri="{FF2B5EF4-FFF2-40B4-BE49-F238E27FC236}">
                  <a16:creationId xmlns:a16="http://schemas.microsoft.com/office/drawing/2014/main" id="{9351DCF6-660B-02E4-88C6-134F0BCC456E}"/>
                </a:ext>
              </a:extLst>
            </p:cNvPr>
            <p:cNvSpPr/>
            <p:nvPr/>
          </p:nvSpPr>
          <p:spPr>
            <a:xfrm>
              <a:off x="5250730" y="607864"/>
              <a:ext cx="5043340" cy="3016486"/>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 up of a logo&#10;&#10;Description automatically generated">
              <a:extLst>
                <a:ext uri="{FF2B5EF4-FFF2-40B4-BE49-F238E27FC236}">
                  <a16:creationId xmlns:a16="http://schemas.microsoft.com/office/drawing/2014/main" id="{E5AEE80C-A032-5A50-DEF0-F78CFBE95E43}"/>
                </a:ext>
              </a:extLst>
            </p:cNvPr>
            <p:cNvPicPr>
              <a:picLocks noChangeAspect="1"/>
            </p:cNvPicPr>
            <p:nvPr/>
          </p:nvPicPr>
          <p:blipFill>
            <a:blip r:embed="rId3"/>
            <a:stretch>
              <a:fillRect/>
            </a:stretch>
          </p:blipFill>
          <p:spPr>
            <a:xfrm>
              <a:off x="5386301" y="790905"/>
              <a:ext cx="4761905" cy="2638095"/>
            </a:xfrm>
            <a:prstGeom prst="rect">
              <a:avLst/>
            </a:prstGeom>
            <a:ln>
              <a:noFill/>
            </a:ln>
          </p:spPr>
        </p:pic>
      </p:grpSp>
      <p:sp>
        <p:nvSpPr>
          <p:cNvPr id="3" name="Rectangle 2">
            <a:extLst>
              <a:ext uri="{FF2B5EF4-FFF2-40B4-BE49-F238E27FC236}">
                <a16:creationId xmlns:a16="http://schemas.microsoft.com/office/drawing/2014/main" id="{7AAA7E89-5039-89BC-8550-22B732B49808}"/>
              </a:ext>
              <a:ext uri="{C183D7F6-B498-43B3-948B-1728B52AA6E4}">
                <adec:decorative xmlns:adec="http://schemas.microsoft.com/office/drawing/2017/decorative" val="1"/>
              </a:ext>
            </a:extLst>
          </p:cNvPr>
          <p:cNvSpPr/>
          <p:nvPr/>
        </p:nvSpPr>
        <p:spPr>
          <a:xfrm>
            <a:off x="4692815" y="0"/>
            <a:ext cx="7499185"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BC405E2-E4F9-DFCD-27EE-A319F0F40A37}"/>
              </a:ext>
            </a:extLst>
          </p:cNvPr>
          <p:cNvSpPr txBox="1"/>
          <p:nvPr/>
        </p:nvSpPr>
        <p:spPr>
          <a:xfrm>
            <a:off x="5029285" y="-104775"/>
            <a:ext cx="7008750" cy="6719788"/>
          </a:xfrm>
          <a:prstGeom prst="rect">
            <a:avLst/>
          </a:prstGeom>
          <a:noFill/>
        </p:spPr>
        <p:txBody>
          <a:bodyPr wrap="square" rtlCol="0">
            <a:spAutoFit/>
          </a:bodyPr>
          <a:lstStyle/>
          <a:p>
            <a:pPr>
              <a:lnSpc>
                <a:spcPct val="90000"/>
              </a:lnSpc>
              <a:spcBef>
                <a:spcPts val="1000"/>
              </a:spcBef>
              <a:buClr>
                <a:schemeClr val="dk1"/>
              </a:buClr>
              <a:buSzPct val="100000"/>
            </a:pPr>
            <a:endParaRPr lang="en-US" sz="2400" b="1">
              <a:solidFill>
                <a:schemeClr val="bg1"/>
              </a:solidFill>
              <a:latin typeface="Arial" panose="020B0604020202020204" pitchFamily="34" charset="0"/>
              <a:cs typeface="Arial" panose="020B0604020202020204" pitchFamily="34" charset="0"/>
            </a:endParaRPr>
          </a:p>
          <a:p>
            <a:pPr>
              <a:lnSpc>
                <a:spcPct val="90000"/>
              </a:lnSpc>
              <a:spcBef>
                <a:spcPts val="1000"/>
              </a:spcBef>
              <a:buClr>
                <a:schemeClr val="dk1"/>
              </a:buClr>
              <a:buSzPct val="100000"/>
            </a:pPr>
            <a:r>
              <a:rPr lang="en-US" sz="2800" b="1">
                <a:solidFill>
                  <a:schemeClr val="bg1"/>
                </a:solidFill>
                <a:latin typeface="Arial" panose="020B0604020202020204" pitchFamily="34" charset="0"/>
                <a:cs typeface="Arial" panose="020B0604020202020204" pitchFamily="34" charset="0"/>
              </a:rPr>
              <a:t>Technical Assistance Sessions</a:t>
            </a:r>
            <a:endParaRPr lang="en-US" sz="2400">
              <a:solidFill>
                <a:schemeClr val="bg1"/>
              </a:solidFill>
              <a:latin typeface="Arial" panose="020B0604020202020204" pitchFamily="34" charset="0"/>
              <a:cs typeface="Arial" panose="020B0604020202020204" pitchFamily="34" charset="0"/>
            </a:endParaRPr>
          </a:p>
          <a:p>
            <a:pPr>
              <a:lnSpc>
                <a:spcPct val="90000"/>
              </a:lnSpc>
              <a:spcBef>
                <a:spcPts val="600"/>
              </a:spcBef>
              <a:spcAft>
                <a:spcPts val="600"/>
              </a:spcAft>
              <a:buClr>
                <a:schemeClr val="dk1"/>
              </a:buClr>
              <a:buSzPct val="100000"/>
            </a:pPr>
            <a:r>
              <a:rPr lang="en-US" sz="2800" u="sng">
                <a:solidFill>
                  <a:schemeClr val="bg1"/>
                </a:solidFill>
                <a:latin typeface="Arial" panose="020B0604020202020204" pitchFamily="34" charset="0"/>
                <a:cs typeface="Arial" panose="020B0604020202020204" pitchFamily="34" charset="0"/>
              </a:rPr>
              <a:t>For self-advocates / family members:</a:t>
            </a:r>
          </a:p>
          <a:p>
            <a:pPr>
              <a:lnSpc>
                <a:spcPct val="90000"/>
              </a:lnSpc>
              <a:spcBef>
                <a:spcPts val="600"/>
              </a:spcBef>
              <a:spcAft>
                <a:spcPts val="600"/>
              </a:spcAft>
              <a:buClr>
                <a:schemeClr val="dk1"/>
              </a:buClr>
              <a:buSzPct val="100000"/>
            </a:pPr>
            <a:r>
              <a:rPr lang="en-US" sz="2800">
                <a:solidFill>
                  <a:schemeClr val="bg1"/>
                </a:solidFill>
                <a:latin typeface="Arial" panose="020B0604020202020204" pitchFamily="34" charset="0"/>
                <a:cs typeface="Arial" panose="020B0604020202020204" pitchFamily="34" charset="0"/>
              </a:rPr>
              <a:t>Wednesday, Feb 21 at 6:30pm</a:t>
            </a:r>
            <a:endParaRPr lang="en-US" sz="2800" b="1">
              <a:solidFill>
                <a:schemeClr val="bg1"/>
              </a:solidFill>
              <a:latin typeface="Arial" panose="020B0604020202020204" pitchFamily="34" charset="0"/>
              <a:cs typeface="Arial" panose="020B0604020202020204" pitchFamily="34" charset="0"/>
            </a:endParaRPr>
          </a:p>
          <a:p>
            <a:pPr>
              <a:lnSpc>
                <a:spcPct val="90000"/>
              </a:lnSpc>
              <a:spcBef>
                <a:spcPts val="600"/>
              </a:spcBef>
              <a:spcAft>
                <a:spcPts val="600"/>
              </a:spcAft>
              <a:buClr>
                <a:schemeClr val="dk1"/>
              </a:buClr>
              <a:buSzPct val="100000"/>
            </a:pPr>
            <a:r>
              <a:rPr lang="en-US" sz="2800" u="sng">
                <a:solidFill>
                  <a:schemeClr val="bg1"/>
                </a:solidFill>
                <a:latin typeface="Arial" panose="020B0604020202020204" pitchFamily="34" charset="0"/>
                <a:cs typeface="Arial" panose="020B0604020202020204" pitchFamily="34" charset="0"/>
              </a:rPr>
              <a:t>For professionals:</a:t>
            </a:r>
          </a:p>
          <a:p>
            <a:pPr>
              <a:lnSpc>
                <a:spcPct val="90000"/>
              </a:lnSpc>
              <a:spcBef>
                <a:spcPts val="600"/>
              </a:spcBef>
              <a:spcAft>
                <a:spcPts val="600"/>
              </a:spcAft>
              <a:buClr>
                <a:schemeClr val="dk1"/>
              </a:buClr>
              <a:buSzPct val="100000"/>
            </a:pPr>
            <a:r>
              <a:rPr lang="en-US" sz="2800">
                <a:solidFill>
                  <a:schemeClr val="bg1"/>
                </a:solidFill>
                <a:latin typeface="Arial" panose="020B0604020202020204" pitchFamily="34" charset="0"/>
                <a:cs typeface="Arial" panose="020B0604020202020204" pitchFamily="34" charset="0"/>
              </a:rPr>
              <a:t>Thursday, Feb 29 at 10:00am</a:t>
            </a:r>
          </a:p>
          <a:p>
            <a:pPr>
              <a:lnSpc>
                <a:spcPct val="90000"/>
              </a:lnSpc>
              <a:spcBef>
                <a:spcPts val="1000"/>
              </a:spcBef>
              <a:buClr>
                <a:schemeClr val="dk1"/>
              </a:buClr>
              <a:buSzPct val="100000"/>
            </a:pPr>
            <a:endParaRPr lang="en-US" sz="2800" b="1">
              <a:solidFill>
                <a:schemeClr val="bg1"/>
              </a:solidFill>
              <a:latin typeface="Arial" panose="020B0604020202020204" pitchFamily="34" charset="0"/>
              <a:cs typeface="Arial" panose="020B0604020202020204" pitchFamily="34" charset="0"/>
            </a:endParaRPr>
          </a:p>
          <a:p>
            <a:pPr>
              <a:lnSpc>
                <a:spcPct val="90000"/>
              </a:lnSpc>
              <a:spcBef>
                <a:spcPts val="1000"/>
              </a:spcBef>
              <a:buClr>
                <a:schemeClr val="dk1"/>
              </a:buClr>
              <a:buSzPct val="100000"/>
            </a:pPr>
            <a:r>
              <a:rPr lang="en-US" sz="2800" b="1">
                <a:solidFill>
                  <a:schemeClr val="bg1"/>
                </a:solidFill>
                <a:latin typeface="Arial" panose="020B0604020202020204" pitchFamily="34" charset="0"/>
                <a:cs typeface="Arial" panose="020B0604020202020204" pitchFamily="34" charset="0"/>
              </a:rPr>
              <a:t>More Learning Sessions</a:t>
            </a:r>
            <a:endParaRPr lang="en-US" sz="2800">
              <a:solidFill>
                <a:schemeClr val="bg1"/>
              </a:solidFill>
              <a:latin typeface="Arial" panose="020B0604020202020204" pitchFamily="34" charset="0"/>
              <a:cs typeface="Arial" panose="020B0604020202020204" pitchFamily="34" charset="0"/>
            </a:endParaRPr>
          </a:p>
          <a:p>
            <a:pPr>
              <a:lnSpc>
                <a:spcPct val="90000"/>
              </a:lnSpc>
              <a:spcBef>
                <a:spcPts val="1000"/>
              </a:spcBef>
              <a:buClr>
                <a:schemeClr val="dk1"/>
              </a:buClr>
              <a:buSzPct val="100000"/>
            </a:pPr>
            <a:r>
              <a:rPr lang="en-US" sz="2800">
                <a:solidFill>
                  <a:schemeClr val="bg1"/>
                </a:solidFill>
                <a:latin typeface="Arial" panose="020B0604020202020204" pitchFamily="34" charset="0"/>
                <a:cs typeface="Arial" panose="020B0604020202020204" pitchFamily="34" charset="0"/>
              </a:rPr>
              <a:t>Coming later in 2024</a:t>
            </a:r>
          </a:p>
          <a:p>
            <a:pPr>
              <a:lnSpc>
                <a:spcPct val="90000"/>
              </a:lnSpc>
              <a:spcBef>
                <a:spcPts val="1000"/>
              </a:spcBef>
              <a:buClr>
                <a:schemeClr val="dk1"/>
              </a:buClr>
              <a:buSzPct val="100000"/>
            </a:pPr>
            <a:r>
              <a:rPr lang="en-US" sz="2800">
                <a:solidFill>
                  <a:schemeClr val="bg1"/>
                </a:solidFill>
                <a:latin typeface="Arial" panose="020B0604020202020204" pitchFamily="34" charset="0"/>
                <a:cs typeface="Arial" panose="020B0604020202020204" pitchFamily="34" charset="0"/>
              </a:rPr>
              <a:t>Topics that will be covered: </a:t>
            </a:r>
          </a:p>
          <a:p>
            <a:pPr marL="457200" indent="-457200">
              <a:lnSpc>
                <a:spcPct val="90000"/>
              </a:lnSpc>
              <a:spcBef>
                <a:spcPts val="1000"/>
              </a:spcBef>
              <a:buClr>
                <a:schemeClr val="dk1"/>
              </a:buClr>
              <a:buSzPct val="100000"/>
              <a:buFont typeface="Arial" panose="020B0604020202020204" pitchFamily="34" charset="0"/>
              <a:buChar char="•"/>
            </a:pPr>
            <a:r>
              <a:rPr lang="en-US" sz="2800">
                <a:solidFill>
                  <a:schemeClr val="bg1"/>
                </a:solidFill>
                <a:latin typeface="Arial" panose="020B0604020202020204" pitchFamily="34" charset="0"/>
                <a:cs typeface="Arial" panose="020B0604020202020204" pitchFamily="34" charset="0"/>
              </a:rPr>
              <a:t>Safety: Myths and Reality</a:t>
            </a:r>
          </a:p>
          <a:p>
            <a:pPr marL="457200" indent="-457200">
              <a:lnSpc>
                <a:spcPct val="90000"/>
              </a:lnSpc>
              <a:spcBef>
                <a:spcPts val="1000"/>
              </a:spcBef>
              <a:buClr>
                <a:schemeClr val="dk1"/>
              </a:buClr>
              <a:buSzPct val="100000"/>
              <a:buFont typeface="Arial" panose="020B0604020202020204" pitchFamily="34" charset="0"/>
              <a:buChar char="•"/>
            </a:pPr>
            <a:r>
              <a:rPr lang="en-US" sz="2800">
                <a:solidFill>
                  <a:schemeClr val="bg1"/>
                </a:solidFill>
                <a:latin typeface="Arial" panose="020B0604020202020204" pitchFamily="34" charset="0"/>
                <a:cs typeface="Arial" panose="020B0604020202020204" pitchFamily="34" charset="0"/>
              </a:rPr>
              <a:t>Relationships: Healthy vs Toxic</a:t>
            </a:r>
          </a:p>
          <a:p>
            <a:pPr marL="457200" indent="-457200">
              <a:lnSpc>
                <a:spcPct val="90000"/>
              </a:lnSpc>
              <a:spcBef>
                <a:spcPts val="1000"/>
              </a:spcBef>
              <a:buClr>
                <a:schemeClr val="dk1"/>
              </a:buClr>
              <a:buSzPct val="100000"/>
              <a:buFont typeface="Arial" panose="020B0604020202020204" pitchFamily="34" charset="0"/>
              <a:buChar char="•"/>
            </a:pPr>
            <a:r>
              <a:rPr lang="en-US" sz="2800">
                <a:solidFill>
                  <a:schemeClr val="bg1"/>
                </a:solidFill>
                <a:latin typeface="Arial" panose="020B0604020202020204" pitchFamily="34" charset="0"/>
                <a:cs typeface="Arial" panose="020B0604020202020204" pitchFamily="34" charset="0"/>
              </a:rPr>
              <a:t>Sustaining Friendships</a:t>
            </a:r>
          </a:p>
        </p:txBody>
      </p:sp>
    </p:spTree>
    <p:extLst>
      <p:ext uri="{BB962C8B-B14F-4D97-AF65-F5344CB8AC3E}">
        <p14:creationId xmlns:p14="http://schemas.microsoft.com/office/powerpoint/2010/main" val="33285820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7">
            <a:extLst>
              <a:ext uri="{FF2B5EF4-FFF2-40B4-BE49-F238E27FC236}">
                <a16:creationId xmlns:a16="http://schemas.microsoft.com/office/drawing/2014/main" id="{12839A1C-34CB-4C3C-8531-CA67525FDE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Freeform: Shape 9">
            <a:extLst>
              <a:ext uri="{FF2B5EF4-FFF2-40B4-BE49-F238E27FC236}">
                <a16:creationId xmlns:a16="http://schemas.microsoft.com/office/drawing/2014/main" id="{FAC94EAF-F7F7-4727-AE69-A7036B4A51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650724" y="650724"/>
            <a:ext cx="6858000" cy="5556552"/>
          </a:xfrm>
          <a:custGeom>
            <a:avLst/>
            <a:gdLst>
              <a:gd name="connsiteX0" fmla="*/ 6858000 w 6858000"/>
              <a:gd name="connsiteY0" fmla="*/ 3445704 h 5556552"/>
              <a:gd name="connsiteX1" fmla="*/ 3829242 w 6858000"/>
              <a:gd name="connsiteY1" fmla="*/ 5433322 h 5556552"/>
              <a:gd name="connsiteX2" fmla="*/ 3827369 w 6858000"/>
              <a:gd name="connsiteY2" fmla="*/ 5434867 h 5556552"/>
              <a:gd name="connsiteX3" fmla="*/ 3824583 w 6858000"/>
              <a:gd name="connsiteY3" fmla="*/ 5436378 h 5556552"/>
              <a:gd name="connsiteX4" fmla="*/ 3798693 w 6858000"/>
              <a:gd name="connsiteY4" fmla="*/ 5453370 h 5556552"/>
              <a:gd name="connsiteX5" fmla="*/ 3785011 w 6858000"/>
              <a:gd name="connsiteY5" fmla="*/ 5457858 h 5556552"/>
              <a:gd name="connsiteX6" fmla="*/ 3706339 w 6858000"/>
              <a:gd name="connsiteY6" fmla="*/ 5500559 h 5556552"/>
              <a:gd name="connsiteX7" fmla="*/ 3428998 w 6858000"/>
              <a:gd name="connsiteY7" fmla="*/ 5556552 h 5556552"/>
              <a:gd name="connsiteX8" fmla="*/ 3151658 w 6858000"/>
              <a:gd name="connsiteY8" fmla="*/ 5500559 h 5556552"/>
              <a:gd name="connsiteX9" fmla="*/ 3072996 w 6858000"/>
              <a:gd name="connsiteY9" fmla="*/ 5457863 h 5556552"/>
              <a:gd name="connsiteX10" fmla="*/ 3059298 w 6858000"/>
              <a:gd name="connsiteY10" fmla="*/ 5453370 h 5556552"/>
              <a:gd name="connsiteX11" fmla="*/ 3033383 w 6858000"/>
              <a:gd name="connsiteY11" fmla="*/ 5436362 h 5556552"/>
              <a:gd name="connsiteX12" fmla="*/ 3030627 w 6858000"/>
              <a:gd name="connsiteY12" fmla="*/ 5434867 h 5556552"/>
              <a:gd name="connsiteX13" fmla="*/ 3028775 w 6858000"/>
              <a:gd name="connsiteY13" fmla="*/ 5433338 h 5556552"/>
              <a:gd name="connsiteX14" fmla="*/ 0 w 6858000"/>
              <a:gd name="connsiteY14" fmla="*/ 3445704 h 5556552"/>
              <a:gd name="connsiteX15" fmla="*/ 6858000 w 6858000"/>
              <a:gd name="connsiteY15" fmla="*/ 0 h 5556552"/>
              <a:gd name="connsiteX16" fmla="*/ 6858000 w 6858000"/>
              <a:gd name="connsiteY16" fmla="*/ 349336 h 5556552"/>
              <a:gd name="connsiteX17" fmla="*/ 6858000 w 6858000"/>
              <a:gd name="connsiteY17" fmla="*/ 3445703 h 5556552"/>
              <a:gd name="connsiteX18" fmla="*/ 0 w 6858000"/>
              <a:gd name="connsiteY18" fmla="*/ 3445703 h 5556552"/>
              <a:gd name="connsiteX19" fmla="*/ 0 w 6858000"/>
              <a:gd name="connsiteY19" fmla="*/ 0 h 555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58000" h="5556552">
                <a:moveTo>
                  <a:pt x="6858000" y="3445704"/>
                </a:moveTo>
                <a:lnTo>
                  <a:pt x="3829242" y="5433322"/>
                </a:lnTo>
                <a:lnTo>
                  <a:pt x="3827369" y="5434867"/>
                </a:lnTo>
                <a:lnTo>
                  <a:pt x="3824583" y="5436378"/>
                </a:lnTo>
                <a:lnTo>
                  <a:pt x="3798693" y="5453370"/>
                </a:lnTo>
                <a:lnTo>
                  <a:pt x="3785011" y="5457858"/>
                </a:lnTo>
                <a:lnTo>
                  <a:pt x="3706339" y="5500559"/>
                </a:lnTo>
                <a:cubicBezTo>
                  <a:pt x="3621096" y="5536614"/>
                  <a:pt x="3527375" y="5556552"/>
                  <a:pt x="3428998" y="5556552"/>
                </a:cubicBezTo>
                <a:cubicBezTo>
                  <a:pt x="3330621" y="5556552"/>
                  <a:pt x="3236901" y="5536614"/>
                  <a:pt x="3151658" y="5500559"/>
                </a:cubicBezTo>
                <a:lnTo>
                  <a:pt x="3072996" y="5457863"/>
                </a:lnTo>
                <a:lnTo>
                  <a:pt x="3059298" y="5453370"/>
                </a:lnTo>
                <a:lnTo>
                  <a:pt x="3033383" y="5436362"/>
                </a:lnTo>
                <a:lnTo>
                  <a:pt x="3030627" y="5434867"/>
                </a:lnTo>
                <a:lnTo>
                  <a:pt x="3028775" y="5433338"/>
                </a:lnTo>
                <a:lnTo>
                  <a:pt x="0" y="3445704"/>
                </a:lnTo>
                <a:close/>
                <a:moveTo>
                  <a:pt x="6858000" y="0"/>
                </a:moveTo>
                <a:lnTo>
                  <a:pt x="6858000" y="349336"/>
                </a:lnTo>
                <a:lnTo>
                  <a:pt x="6858000" y="3445703"/>
                </a:lnTo>
                <a:lnTo>
                  <a:pt x="0" y="3445703"/>
                </a:lnTo>
                <a:lnTo>
                  <a:pt x="0" y="0"/>
                </a:lnTo>
                <a:close/>
              </a:path>
            </a:pathLst>
          </a:custGeom>
          <a:ln>
            <a:noFill/>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Subtitle 2"/>
          <p:cNvSpPr>
            <a:spLocks noGrp="1"/>
          </p:cNvSpPr>
          <p:nvPr>
            <p:ph type="title" idx="4294967295"/>
          </p:nvPr>
        </p:nvSpPr>
        <p:spPr>
          <a:xfrm>
            <a:off x="214313" y="1133475"/>
            <a:ext cx="3994150" cy="8985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ctr" defTabSz="457200" rtl="0" eaLnBrk="1" fontAlgn="auto" latinLnBrk="0" hangingPunct="1">
              <a:lnSpc>
                <a:spcPct val="100000"/>
              </a:lnSpc>
              <a:spcBef>
                <a:spcPct val="20000"/>
              </a:spcBef>
              <a:spcAft>
                <a:spcPts val="600"/>
              </a:spcAft>
              <a:buClr>
                <a:schemeClr val="accent1"/>
              </a:buClr>
              <a:buSzTx/>
              <a:buFont typeface="Wingdings 2" charset="2"/>
              <a:buNone/>
              <a:tabLst/>
              <a:defRPr/>
            </a:pPr>
            <a:r>
              <a:rPr kumimoji="0" lang="en-US" sz="4800" b="1" i="0" u="none" strike="noStrike" kern="1200" cap="none" spc="0" normalizeH="0" baseline="0" noProof="0">
                <a:ln>
                  <a:noFill/>
                </a:ln>
                <a:solidFill>
                  <a:schemeClr val="accent1"/>
                </a:solidFill>
                <a:effectLst/>
                <a:uLnTx/>
                <a:uFillTx/>
                <a:latin typeface="+mj-lt"/>
                <a:ea typeface="+mn-ea"/>
                <a:cs typeface="Arial" panose="020B0604020202020204" pitchFamily="34" charset="0"/>
              </a:rPr>
              <a:t>Thank you!</a:t>
            </a:r>
          </a:p>
        </p:txBody>
      </p:sp>
      <p:sp>
        <p:nvSpPr>
          <p:cNvPr id="6" name="TextBox 5">
            <a:extLst>
              <a:ext uri="{FF2B5EF4-FFF2-40B4-BE49-F238E27FC236}">
                <a16:creationId xmlns:a16="http://schemas.microsoft.com/office/drawing/2014/main" id="{AAC799B9-EAE2-E44C-6066-D0192B071782}"/>
              </a:ext>
            </a:extLst>
          </p:cNvPr>
          <p:cNvSpPr txBox="1"/>
          <p:nvPr/>
        </p:nvSpPr>
        <p:spPr>
          <a:xfrm>
            <a:off x="5556553" y="198631"/>
            <a:ext cx="6420594" cy="6870599"/>
          </a:xfrm>
          <a:prstGeom prst="rect">
            <a:avLst/>
          </a:prstGeom>
          <a:noFill/>
        </p:spPr>
        <p:txBody>
          <a:bodyPr wrap="square" rtlCol="0">
            <a:spAutoFit/>
          </a:bodyPr>
          <a:lstStyle/>
          <a:p>
            <a:pPr lvl="0" algn="ctr" rtl="0">
              <a:lnSpc>
                <a:spcPct val="90000"/>
              </a:lnSpc>
              <a:spcBef>
                <a:spcPts val="1000"/>
              </a:spcBef>
              <a:spcAft>
                <a:spcPts val="0"/>
              </a:spcAft>
              <a:buClr>
                <a:schemeClr val="dk1"/>
              </a:buClr>
              <a:buSzPct val="100000"/>
            </a:pPr>
            <a:r>
              <a:rPr lang="en-US" sz="2400" b="1">
                <a:solidFill>
                  <a:schemeClr val="accent1"/>
                </a:solidFill>
                <a:latin typeface="Arial" panose="020B0604020202020204" pitchFamily="34" charset="0"/>
                <a:cs typeface="Arial" panose="020B0604020202020204" pitchFamily="34" charset="0"/>
              </a:rPr>
              <a:t>True Friendships Contacts</a:t>
            </a:r>
          </a:p>
          <a:p>
            <a:pPr lvl="0" algn="l" rtl="0">
              <a:lnSpc>
                <a:spcPct val="90000"/>
              </a:lnSpc>
              <a:spcBef>
                <a:spcPts val="1000"/>
              </a:spcBef>
              <a:spcAft>
                <a:spcPts val="0"/>
              </a:spcAft>
              <a:buClr>
                <a:schemeClr val="dk1"/>
              </a:buClr>
              <a:buSzPct val="100000"/>
            </a:pPr>
            <a:r>
              <a:rPr lang="en-US" sz="1600" b="1">
                <a:solidFill>
                  <a:schemeClr val="bg1"/>
                </a:solidFill>
                <a:latin typeface="Arial" panose="020B0604020202020204" pitchFamily="34" charset="0"/>
                <a:cs typeface="Arial" panose="020B0604020202020204" pitchFamily="34" charset="0"/>
              </a:rPr>
              <a:t>Project email </a:t>
            </a:r>
            <a:r>
              <a:rPr lang="en-US" sz="1600">
                <a:solidFill>
                  <a:schemeClr val="bg1"/>
                </a:solidFill>
                <a:latin typeface="Arial" panose="020B0604020202020204" pitchFamily="34" charset="0"/>
                <a:cs typeface="Arial" panose="020B0604020202020204" pitchFamily="34" charset="0"/>
              </a:rPr>
              <a:t>– A</a:t>
            </a:r>
            <a:r>
              <a:rPr lang="en-US" sz="1600">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uthenticFriendships@viapa.org</a:t>
            </a:r>
            <a:endParaRPr lang="en-US" sz="1600">
              <a:solidFill>
                <a:schemeClr val="bg1"/>
              </a:solidFill>
              <a:latin typeface="Arial" panose="020B0604020202020204" pitchFamily="34" charset="0"/>
              <a:cs typeface="Arial" panose="020B0604020202020204" pitchFamily="34" charset="0"/>
            </a:endParaRPr>
          </a:p>
          <a:p>
            <a:pPr lvl="0" algn="l" rtl="0">
              <a:lnSpc>
                <a:spcPct val="90000"/>
              </a:lnSpc>
              <a:spcBef>
                <a:spcPts val="1000"/>
              </a:spcBef>
              <a:spcAft>
                <a:spcPts val="0"/>
              </a:spcAft>
              <a:buClr>
                <a:schemeClr val="dk1"/>
              </a:buClr>
              <a:buSzPct val="100000"/>
            </a:pPr>
            <a:endParaRPr lang="en-US" sz="1600" b="1">
              <a:solidFill>
                <a:schemeClr val="bg1"/>
              </a:solidFill>
              <a:latin typeface="Arial" panose="020B0604020202020204" pitchFamily="34" charset="0"/>
              <a:cs typeface="Arial" panose="020B0604020202020204" pitchFamily="34" charset="0"/>
            </a:endParaRPr>
          </a:p>
          <a:p>
            <a:pPr lvl="0" algn="l" rtl="0">
              <a:lnSpc>
                <a:spcPct val="90000"/>
              </a:lnSpc>
              <a:spcBef>
                <a:spcPts val="1000"/>
              </a:spcBef>
              <a:spcAft>
                <a:spcPts val="0"/>
              </a:spcAft>
              <a:buClr>
                <a:schemeClr val="dk1"/>
              </a:buClr>
              <a:buSzPct val="100000"/>
            </a:pPr>
            <a:r>
              <a:rPr lang="en-US" sz="1600" b="1">
                <a:solidFill>
                  <a:schemeClr val="bg1"/>
                </a:solidFill>
                <a:latin typeface="Arial" panose="020B0604020202020204" pitchFamily="34" charset="0"/>
                <a:cs typeface="Arial" panose="020B0604020202020204" pitchFamily="34" charset="0"/>
              </a:rPr>
              <a:t>Robert </a:t>
            </a:r>
            <a:r>
              <a:rPr lang="en-US" sz="1600" b="1" err="1">
                <a:solidFill>
                  <a:schemeClr val="bg1"/>
                </a:solidFill>
                <a:latin typeface="Arial" panose="020B0604020202020204" pitchFamily="34" charset="0"/>
                <a:cs typeface="Arial" panose="020B0604020202020204" pitchFamily="34" charset="0"/>
              </a:rPr>
              <a:t>Zotynia</a:t>
            </a:r>
            <a:r>
              <a:rPr lang="en-US" sz="1600" b="1">
                <a:solidFill>
                  <a:schemeClr val="bg1"/>
                </a:solidFill>
                <a:latin typeface="Arial" panose="020B0604020202020204" pitchFamily="34" charset="0"/>
                <a:cs typeface="Arial" panose="020B0604020202020204" pitchFamily="34" charset="0"/>
              </a:rPr>
              <a:t>, Self-Advocate Advisor, </a:t>
            </a:r>
          </a:p>
          <a:p>
            <a:pPr lvl="0" algn="l" rtl="0">
              <a:lnSpc>
                <a:spcPct val="90000"/>
              </a:lnSpc>
              <a:spcBef>
                <a:spcPts val="1000"/>
              </a:spcBef>
              <a:spcAft>
                <a:spcPts val="0"/>
              </a:spcAft>
              <a:buClr>
                <a:schemeClr val="dk1"/>
              </a:buClr>
              <a:buSzPct val="100000"/>
            </a:pPr>
            <a:r>
              <a:rPr lang="en-US" sz="1600" b="1">
                <a:solidFill>
                  <a:schemeClr val="bg1"/>
                </a:solidFill>
                <a:latin typeface="Arial" panose="020B0604020202020204" pitchFamily="34" charset="0"/>
                <a:cs typeface="Arial" panose="020B0604020202020204" pitchFamily="34" charset="0"/>
              </a:rPr>
              <a:t>Co-coordinator of Project Advisory Workgroup</a:t>
            </a:r>
          </a:p>
          <a:p>
            <a:pPr lvl="0" algn="l" rtl="0">
              <a:lnSpc>
                <a:spcPct val="90000"/>
              </a:lnSpc>
              <a:spcBef>
                <a:spcPts val="1000"/>
              </a:spcBef>
              <a:spcAft>
                <a:spcPts val="0"/>
              </a:spcAft>
              <a:buClr>
                <a:schemeClr val="dk1"/>
              </a:buClr>
              <a:buSzPct val="100000"/>
            </a:pPr>
            <a:r>
              <a:rPr lang="en-US" sz="1600" u="sng">
                <a:solidFill>
                  <a:schemeClr val="bg1"/>
                </a:solidFill>
                <a:latin typeface="Arial" panose="020B0604020202020204" pitchFamily="34" charset="0"/>
                <a:cs typeface="Arial" panose="020B0604020202020204" pitchFamily="34" charset="0"/>
              </a:rPr>
              <a:t>RZotynia@gmail.com</a:t>
            </a:r>
          </a:p>
          <a:p>
            <a:pPr lvl="0" algn="l" rtl="0">
              <a:lnSpc>
                <a:spcPct val="90000"/>
              </a:lnSpc>
              <a:spcBef>
                <a:spcPts val="1000"/>
              </a:spcBef>
              <a:spcAft>
                <a:spcPts val="0"/>
              </a:spcAft>
              <a:buClr>
                <a:schemeClr val="dk1"/>
              </a:buClr>
              <a:buSzPct val="100000"/>
            </a:pPr>
            <a:endParaRPr lang="en-US" sz="1600" b="1">
              <a:solidFill>
                <a:schemeClr val="bg1"/>
              </a:solidFill>
              <a:latin typeface="Arial" panose="020B0604020202020204" pitchFamily="34" charset="0"/>
              <a:cs typeface="Arial" panose="020B0604020202020204" pitchFamily="34" charset="0"/>
            </a:endParaRPr>
          </a:p>
          <a:p>
            <a:pPr lvl="0" algn="l" rtl="0">
              <a:lnSpc>
                <a:spcPct val="90000"/>
              </a:lnSpc>
              <a:spcBef>
                <a:spcPts val="1000"/>
              </a:spcBef>
              <a:spcAft>
                <a:spcPts val="0"/>
              </a:spcAft>
              <a:buClr>
                <a:schemeClr val="dk1"/>
              </a:buClr>
              <a:buSzPct val="100000"/>
            </a:pPr>
            <a:r>
              <a:rPr lang="en-US" sz="1600" b="1">
                <a:solidFill>
                  <a:schemeClr val="bg1"/>
                </a:solidFill>
                <a:latin typeface="Arial" panose="020B0604020202020204" pitchFamily="34" charset="0"/>
                <a:cs typeface="Arial" panose="020B0604020202020204" pitchFamily="34" charset="0"/>
              </a:rPr>
              <a:t>Jamie </a:t>
            </a:r>
            <a:r>
              <a:rPr lang="en-US" sz="1600" b="1" err="1">
                <a:solidFill>
                  <a:schemeClr val="bg1"/>
                </a:solidFill>
                <a:latin typeface="Arial" panose="020B0604020202020204" pitchFamily="34" charset="0"/>
                <a:cs typeface="Arial" panose="020B0604020202020204" pitchFamily="34" charset="0"/>
              </a:rPr>
              <a:t>Lisberger</a:t>
            </a:r>
            <a:r>
              <a:rPr lang="en-US" sz="1600" b="1">
                <a:solidFill>
                  <a:schemeClr val="bg1"/>
                </a:solidFill>
                <a:latin typeface="Arial" panose="020B0604020202020204" pitchFamily="34" charset="0"/>
                <a:cs typeface="Arial" panose="020B0604020202020204" pitchFamily="34" charset="0"/>
              </a:rPr>
              <a:t>, Self-Advocate Advisor, </a:t>
            </a:r>
          </a:p>
          <a:p>
            <a:pPr lvl="0" algn="l" rtl="0">
              <a:lnSpc>
                <a:spcPct val="90000"/>
              </a:lnSpc>
              <a:spcBef>
                <a:spcPts val="1000"/>
              </a:spcBef>
              <a:spcAft>
                <a:spcPts val="0"/>
              </a:spcAft>
              <a:buClr>
                <a:schemeClr val="dk1"/>
              </a:buClr>
              <a:buSzPct val="100000"/>
            </a:pPr>
            <a:r>
              <a:rPr lang="en-US" sz="1600" b="1">
                <a:solidFill>
                  <a:schemeClr val="bg1"/>
                </a:solidFill>
                <a:latin typeface="Arial" panose="020B0604020202020204" pitchFamily="34" charset="0"/>
                <a:cs typeface="Arial" panose="020B0604020202020204" pitchFamily="34" charset="0"/>
              </a:rPr>
              <a:t>Co-coordinator of Project Advisory Workgroup</a:t>
            </a:r>
          </a:p>
          <a:p>
            <a:pPr lvl="0" algn="l" rtl="0">
              <a:lnSpc>
                <a:spcPct val="90000"/>
              </a:lnSpc>
              <a:spcBef>
                <a:spcPts val="1000"/>
              </a:spcBef>
              <a:spcAft>
                <a:spcPts val="0"/>
              </a:spcAft>
              <a:buClr>
                <a:schemeClr val="dk1"/>
              </a:buClr>
              <a:buSzPct val="100000"/>
            </a:pPr>
            <a:endParaRPr lang="en-US" sz="1600" b="1">
              <a:solidFill>
                <a:schemeClr val="bg1"/>
              </a:solidFill>
              <a:latin typeface="Arial" panose="020B0604020202020204" pitchFamily="34" charset="0"/>
              <a:cs typeface="Arial" panose="020B0604020202020204" pitchFamily="34" charset="0"/>
            </a:endParaRPr>
          </a:p>
          <a:p>
            <a:pPr>
              <a:lnSpc>
                <a:spcPct val="90000"/>
              </a:lnSpc>
              <a:spcBef>
                <a:spcPts val="1000"/>
              </a:spcBef>
              <a:buClr>
                <a:schemeClr val="dk1"/>
              </a:buClr>
              <a:buSzPct val="100000"/>
            </a:pPr>
            <a:r>
              <a:rPr lang="en-US" sz="1600" b="1">
                <a:solidFill>
                  <a:schemeClr val="bg1"/>
                </a:solidFill>
                <a:latin typeface="Arial" panose="020B0604020202020204" pitchFamily="34" charset="0"/>
                <a:cs typeface="Arial" panose="020B0604020202020204" pitchFamily="34" charset="0"/>
              </a:rPr>
              <a:t>Tina Steinbacher, Co-coordinator of Project Advisory Workgroup</a:t>
            </a:r>
          </a:p>
          <a:p>
            <a:pPr lvl="0" algn="l" rtl="0">
              <a:lnSpc>
                <a:spcPct val="90000"/>
              </a:lnSpc>
              <a:spcBef>
                <a:spcPts val="1000"/>
              </a:spcBef>
              <a:spcAft>
                <a:spcPts val="0"/>
              </a:spcAft>
              <a:buClr>
                <a:schemeClr val="dk1"/>
              </a:buClr>
              <a:buSzPct val="100000"/>
            </a:pPr>
            <a:r>
              <a:rPr lang="en-US" sz="1600" u="sng">
                <a:solidFill>
                  <a:schemeClr val="bg1"/>
                </a:solidFill>
                <a:latin typeface="Arial" panose="020B0604020202020204" pitchFamily="34" charset="0"/>
                <a:cs typeface="Arial" panose="020B0604020202020204" pitchFamily="34" charset="0"/>
              </a:rPr>
              <a:t>KristinaS@viapa.org</a:t>
            </a:r>
            <a:endParaRPr lang="en-US" sz="1600" b="1">
              <a:solidFill>
                <a:schemeClr val="bg1"/>
              </a:solidFill>
              <a:latin typeface="Arial" panose="020B0604020202020204" pitchFamily="34" charset="0"/>
              <a:cs typeface="Arial" panose="020B0604020202020204" pitchFamily="34" charset="0"/>
            </a:endParaRPr>
          </a:p>
          <a:p>
            <a:pPr lvl="0" algn="l" rtl="0">
              <a:lnSpc>
                <a:spcPct val="90000"/>
              </a:lnSpc>
              <a:spcBef>
                <a:spcPts val="1000"/>
              </a:spcBef>
              <a:spcAft>
                <a:spcPts val="0"/>
              </a:spcAft>
              <a:buClr>
                <a:schemeClr val="dk1"/>
              </a:buClr>
              <a:buSzPct val="100000"/>
            </a:pPr>
            <a:endParaRPr lang="en-US" sz="1600" b="1">
              <a:solidFill>
                <a:schemeClr val="bg1"/>
              </a:solidFill>
              <a:latin typeface="Arial" panose="020B0604020202020204" pitchFamily="34" charset="0"/>
              <a:cs typeface="Arial" panose="020B0604020202020204" pitchFamily="34" charset="0"/>
            </a:endParaRPr>
          </a:p>
          <a:p>
            <a:pPr>
              <a:lnSpc>
                <a:spcPct val="90000"/>
              </a:lnSpc>
              <a:spcBef>
                <a:spcPts val="1000"/>
              </a:spcBef>
              <a:buClr>
                <a:schemeClr val="dk1"/>
              </a:buClr>
              <a:buSzPct val="100000"/>
            </a:pPr>
            <a:r>
              <a:rPr lang="en-US" sz="1600" b="1">
                <a:solidFill>
                  <a:schemeClr val="bg1"/>
                </a:solidFill>
                <a:latin typeface="Arial" panose="020B0604020202020204" pitchFamily="34" charset="0"/>
                <a:cs typeface="Arial" panose="020B0604020202020204" pitchFamily="34" charset="0"/>
              </a:rPr>
              <a:t>Alex Brosseau, </a:t>
            </a:r>
            <a:r>
              <a:rPr lang="en-US" sz="1600" b="1">
                <a:solidFill>
                  <a:srgbClr val="000000"/>
                </a:solidFill>
                <a:effectLst/>
                <a:latin typeface="Arial" panose="020B0604020202020204" pitchFamily="34" charset="0"/>
                <a:ea typeface="Calibri" panose="020F0502020204030204" pitchFamily="34" charset="0"/>
                <a:cs typeface="Arial" panose="020B0604020202020204" pitchFamily="34" charset="0"/>
              </a:rPr>
              <a:t>Grants and Initiatives Project Coordinator</a:t>
            </a:r>
            <a:endParaRPr lang="en-US" sz="1600">
              <a:effectLst/>
              <a:latin typeface="Arial" panose="020B0604020202020204" pitchFamily="34" charset="0"/>
              <a:ea typeface="Calibri" panose="020F0502020204030204" pitchFamily="34" charset="0"/>
              <a:cs typeface="Arial" panose="020B0604020202020204" pitchFamily="34" charset="0"/>
            </a:endParaRPr>
          </a:p>
          <a:p>
            <a:pPr lvl="0" algn="l" rtl="0">
              <a:lnSpc>
                <a:spcPct val="90000"/>
              </a:lnSpc>
              <a:spcBef>
                <a:spcPts val="1000"/>
              </a:spcBef>
              <a:spcAft>
                <a:spcPts val="0"/>
              </a:spcAft>
              <a:buClr>
                <a:schemeClr val="dk1"/>
              </a:buClr>
              <a:buSzPct val="100000"/>
            </a:pPr>
            <a:r>
              <a:rPr lang="en-US" sz="1600">
                <a:solidFill>
                  <a:schemeClr val="bg1"/>
                </a:solidFill>
                <a:latin typeface="Arial" panose="020B0604020202020204" pitchFamily="34" charset="0"/>
                <a:cs typeface="Arial" panose="020B0604020202020204" pitchFamily="34" charset="0"/>
              </a:rPr>
              <a:t>AlexB@viapa.org</a:t>
            </a:r>
          </a:p>
          <a:p>
            <a:pPr lvl="0" algn="l" rtl="0">
              <a:lnSpc>
                <a:spcPct val="90000"/>
              </a:lnSpc>
              <a:spcBef>
                <a:spcPts val="1000"/>
              </a:spcBef>
              <a:spcAft>
                <a:spcPts val="0"/>
              </a:spcAft>
              <a:buClr>
                <a:schemeClr val="dk1"/>
              </a:buClr>
              <a:buSzPct val="100000"/>
            </a:pPr>
            <a:endParaRPr lang="en-US" sz="1600">
              <a:solidFill>
                <a:schemeClr val="bg1"/>
              </a:solidFill>
              <a:latin typeface="Arial" panose="020B0604020202020204" pitchFamily="34" charset="0"/>
              <a:cs typeface="Arial" panose="020B0604020202020204" pitchFamily="34" charset="0"/>
            </a:endParaRPr>
          </a:p>
          <a:p>
            <a:pPr lvl="0" algn="l" rtl="0">
              <a:lnSpc>
                <a:spcPct val="90000"/>
              </a:lnSpc>
              <a:spcBef>
                <a:spcPts val="1000"/>
              </a:spcBef>
              <a:spcAft>
                <a:spcPts val="0"/>
              </a:spcAft>
              <a:buClr>
                <a:schemeClr val="dk1"/>
              </a:buClr>
              <a:buSzPct val="100000"/>
            </a:pPr>
            <a:r>
              <a:rPr lang="en-US" sz="1600" b="1">
                <a:solidFill>
                  <a:schemeClr val="bg1"/>
                </a:solidFill>
                <a:latin typeface="Arial" panose="020B0604020202020204" pitchFamily="34" charset="0"/>
                <a:cs typeface="Arial" panose="020B0604020202020204" pitchFamily="34" charset="0"/>
              </a:rPr>
              <a:t>Amy Jedele, Project Director </a:t>
            </a:r>
          </a:p>
          <a:p>
            <a:pPr lvl="0" algn="l" rtl="0">
              <a:lnSpc>
                <a:spcPct val="90000"/>
              </a:lnSpc>
              <a:spcBef>
                <a:spcPts val="1000"/>
              </a:spcBef>
              <a:spcAft>
                <a:spcPts val="0"/>
              </a:spcAft>
              <a:buClr>
                <a:schemeClr val="dk1"/>
              </a:buClr>
              <a:buSzPct val="100000"/>
            </a:pPr>
            <a:r>
              <a:rPr lang="en-US" sz="1600" u="sng">
                <a:solidFill>
                  <a:schemeClr val="bg1"/>
                </a:solidFill>
                <a:latin typeface="Arial" panose="020B0604020202020204" pitchFamily="34" charset="0"/>
                <a:cs typeface="Arial" panose="020B0604020202020204" pitchFamily="34" charset="0"/>
              </a:rPr>
              <a:t>AmyJ@viapa.org</a:t>
            </a:r>
          </a:p>
          <a:p>
            <a:endParaRPr lang="en-US"/>
          </a:p>
        </p:txBody>
      </p:sp>
      <p:pic>
        <p:nvPicPr>
          <p:cNvPr id="10" name="Picture 9" descr="Values Into Action logo">
            <a:extLst>
              <a:ext uri="{FF2B5EF4-FFF2-40B4-BE49-F238E27FC236}">
                <a16:creationId xmlns:a16="http://schemas.microsoft.com/office/drawing/2014/main" id="{A25B6C44-7AE5-A5A0-43B8-03DF8B69ACDD}"/>
              </a:ext>
            </a:extLst>
          </p:cNvPr>
          <p:cNvPicPr>
            <a:picLocks noChangeAspect="1"/>
          </p:cNvPicPr>
          <p:nvPr/>
        </p:nvPicPr>
        <p:blipFill>
          <a:blip r:embed="rId4"/>
          <a:srcRect/>
          <a:stretch/>
        </p:blipFill>
        <p:spPr>
          <a:xfrm>
            <a:off x="695227" y="3166147"/>
            <a:ext cx="3058830" cy="3058830"/>
          </a:xfrm>
          <a:prstGeom prst="rect">
            <a:avLst/>
          </a:prstGeom>
        </p:spPr>
      </p:pic>
      <p:pic>
        <p:nvPicPr>
          <p:cNvPr id="4" name="Picture 3" descr="Logo that says &quot;True Friendships: Friendship is for everyone!&quot;">
            <a:extLst>
              <a:ext uri="{FF2B5EF4-FFF2-40B4-BE49-F238E27FC236}">
                <a16:creationId xmlns:a16="http://schemas.microsoft.com/office/drawing/2014/main" id="{8F06F4F2-F206-74B4-1F86-7D1E6E5F74A5}"/>
              </a:ext>
            </a:extLst>
          </p:cNvPr>
          <p:cNvPicPr>
            <a:picLocks noChangeAspect="1"/>
          </p:cNvPicPr>
          <p:nvPr/>
        </p:nvPicPr>
        <p:blipFill>
          <a:blip r:embed="rId5"/>
          <a:stretch>
            <a:fillRect/>
          </a:stretch>
        </p:blipFill>
        <p:spPr>
          <a:xfrm>
            <a:off x="695227" y="2032000"/>
            <a:ext cx="3033268" cy="1680431"/>
          </a:xfrm>
          <a:prstGeom prst="rect">
            <a:avLst/>
          </a:prstGeom>
        </p:spPr>
      </p:pic>
    </p:spTree>
    <p:extLst>
      <p:ext uri="{BB962C8B-B14F-4D97-AF65-F5344CB8AC3E}">
        <p14:creationId xmlns:p14="http://schemas.microsoft.com/office/powerpoint/2010/main" val="4221643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wd">
                                    <p:tmPct val="15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 name="Freeform 6">
            <a:extLst>
              <a:ext uri="{FF2B5EF4-FFF2-40B4-BE49-F238E27FC236}">
                <a16:creationId xmlns:a16="http://schemas.microsoft.com/office/drawing/2014/main" id="{8EE457FF-670E-4EC1-ACD4-1173DA9A79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72" name="Rectangle 71">
            <a:extLst>
              <a:ext uri="{FF2B5EF4-FFF2-40B4-BE49-F238E27FC236}">
                <a16:creationId xmlns:a16="http://schemas.microsoft.com/office/drawing/2014/main" id="{2654A105-F18C-4E12-B11B-51B12174B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CFD15E3E-4D65-6459-232E-F850E9C68382}"/>
              </a:ext>
              <a:ext uri="{C183D7F6-B498-43B3-948B-1728B52AA6E4}">
                <adec:decorative xmlns:adec="http://schemas.microsoft.com/office/drawing/2017/decorative" val="1"/>
              </a:ext>
            </a:extLst>
          </p:cNvPr>
          <p:cNvGrpSpPr/>
          <p:nvPr/>
        </p:nvGrpSpPr>
        <p:grpSpPr>
          <a:xfrm>
            <a:off x="0" y="0"/>
            <a:ext cx="12192000" cy="1828800"/>
            <a:chOff x="0" y="0"/>
            <a:chExt cx="12192000" cy="1894788"/>
          </a:xfrm>
        </p:grpSpPr>
        <p:sp>
          <p:nvSpPr>
            <p:cNvPr id="8" name="Speech Bubble: Rectangle 7">
              <a:extLst>
                <a:ext uri="{FF2B5EF4-FFF2-40B4-BE49-F238E27FC236}">
                  <a16:creationId xmlns:a16="http://schemas.microsoft.com/office/drawing/2014/main" id="{B5BC83E6-48BD-23BA-DBB0-D755A9590639}"/>
                </a:ext>
              </a:extLst>
            </p:cNvPr>
            <p:cNvSpPr/>
            <p:nvPr/>
          </p:nvSpPr>
          <p:spPr>
            <a:xfrm>
              <a:off x="1074655" y="0"/>
              <a:ext cx="6749592" cy="1875934"/>
            </a:xfrm>
            <a:prstGeom prst="wedgeRectCallout">
              <a:avLst>
                <a:gd name="adj1" fmla="val -20601"/>
                <a:gd name="adj2" fmla="val 80147"/>
              </a:avLst>
            </a:prstGeom>
            <a:solidFill>
              <a:srgbClr val="1740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691FA41-2F19-22FA-F77F-CAB733FF9190}"/>
                </a:ext>
              </a:extLst>
            </p:cNvPr>
            <p:cNvSpPr/>
            <p:nvPr/>
          </p:nvSpPr>
          <p:spPr>
            <a:xfrm>
              <a:off x="0" y="0"/>
              <a:ext cx="12192000" cy="1894788"/>
            </a:xfrm>
            <a:prstGeom prst="rect">
              <a:avLst/>
            </a:prstGeom>
            <a:solidFill>
              <a:srgbClr val="1740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idx="4294967295"/>
          </p:nvPr>
        </p:nvSpPr>
        <p:spPr>
          <a:xfrm>
            <a:off x="810000" y="364027"/>
            <a:ext cx="10571998" cy="970450"/>
          </a:xfrm>
          <a:effectLst/>
        </p:spPr>
        <p:txBody>
          <a:bodyPr vert="horz" lIns="91440" tIns="45720" rIns="91440" bIns="45720" rtlCol="0" anchor="ctr">
            <a:normAutofit/>
          </a:bodyPr>
          <a:lstStyle/>
          <a:p>
            <a:r>
              <a:rPr lang="en-US">
                <a:solidFill>
                  <a:schemeClr val="tx1"/>
                </a:solidFill>
              </a:rPr>
              <a:t>Learning Session Agenda</a:t>
            </a:r>
          </a:p>
        </p:txBody>
      </p:sp>
      <p:sp>
        <p:nvSpPr>
          <p:cNvPr id="3" name="TextBox 2">
            <a:extLst>
              <a:ext uri="{FF2B5EF4-FFF2-40B4-BE49-F238E27FC236}">
                <a16:creationId xmlns:a16="http://schemas.microsoft.com/office/drawing/2014/main" id="{176ACC41-76FD-7B5D-B6B1-F894BED8695D}"/>
              </a:ext>
            </a:extLst>
          </p:cNvPr>
          <p:cNvSpPr txBox="1"/>
          <p:nvPr/>
        </p:nvSpPr>
        <p:spPr>
          <a:xfrm>
            <a:off x="472199" y="2446406"/>
            <a:ext cx="9399944" cy="4151175"/>
          </a:xfrm>
          <a:prstGeom prst="rect">
            <a:avLst/>
          </a:prstGeom>
          <a:effectLst/>
        </p:spPr>
        <p:txBody>
          <a:bodyPr vert="horz" lIns="91440" tIns="45720" rIns="91440" bIns="45720" rtlCol="0" anchor="t">
            <a:normAutofit/>
          </a:bodyPr>
          <a:lstStyle/>
          <a:p>
            <a:pPr marL="352044" indent="-352044">
              <a:spcBef>
                <a:spcPct val="20000"/>
              </a:spcBef>
              <a:spcAft>
                <a:spcPts val="600"/>
              </a:spcAft>
              <a:buClr>
                <a:schemeClr val="bg1"/>
              </a:buClr>
              <a:buFont typeface="Arial" panose="020B0604020202020204" pitchFamily="34" charset="0"/>
              <a:buChar char="•"/>
            </a:pPr>
            <a:r>
              <a:rPr lang="en-US" sz="2800">
                <a:solidFill>
                  <a:schemeClr val="bg1"/>
                </a:solidFill>
              </a:rPr>
              <a:t>Background and Introductions</a:t>
            </a:r>
          </a:p>
          <a:p>
            <a:pPr marL="352044" indent="-352044">
              <a:spcBef>
                <a:spcPct val="20000"/>
              </a:spcBef>
              <a:spcAft>
                <a:spcPts val="600"/>
              </a:spcAft>
              <a:buClr>
                <a:schemeClr val="bg1"/>
              </a:buClr>
              <a:buFont typeface="Arial" panose="020B0604020202020204" pitchFamily="34" charset="0"/>
              <a:buChar char="•"/>
            </a:pPr>
            <a:r>
              <a:rPr lang="en-US" sz="2800">
                <a:solidFill>
                  <a:schemeClr val="bg1"/>
                </a:solidFill>
              </a:rPr>
              <a:t>What is Communication?</a:t>
            </a:r>
          </a:p>
          <a:p>
            <a:pPr marL="352044" indent="-352044">
              <a:spcBef>
                <a:spcPct val="20000"/>
              </a:spcBef>
              <a:spcAft>
                <a:spcPts val="600"/>
              </a:spcAft>
              <a:buClr>
                <a:schemeClr val="bg1"/>
              </a:buClr>
              <a:buFont typeface="Arial" panose="020B0604020202020204" pitchFamily="34" charset="0"/>
              <a:buChar char="•"/>
            </a:pPr>
            <a:r>
              <a:rPr lang="en-US" sz="2800">
                <a:solidFill>
                  <a:schemeClr val="bg1"/>
                </a:solidFill>
              </a:rPr>
              <a:t>Starting with the Person</a:t>
            </a:r>
          </a:p>
          <a:p>
            <a:pPr marL="352044" indent="-352044">
              <a:spcBef>
                <a:spcPct val="20000"/>
              </a:spcBef>
              <a:spcAft>
                <a:spcPts val="600"/>
              </a:spcAft>
              <a:buClr>
                <a:schemeClr val="bg1"/>
              </a:buClr>
              <a:buFont typeface="Arial" panose="020B0604020202020204" pitchFamily="34" charset="0"/>
              <a:buChar char="•"/>
            </a:pPr>
            <a:r>
              <a:rPr lang="en-US" sz="2800">
                <a:solidFill>
                  <a:schemeClr val="bg1"/>
                </a:solidFill>
              </a:rPr>
              <a:t>The Many Ways We Communicate</a:t>
            </a:r>
          </a:p>
          <a:p>
            <a:pPr marL="352044" indent="-352044">
              <a:spcBef>
                <a:spcPct val="20000"/>
              </a:spcBef>
              <a:spcAft>
                <a:spcPts val="600"/>
              </a:spcAft>
              <a:buClr>
                <a:schemeClr val="bg1"/>
              </a:buClr>
              <a:buFont typeface="Arial" panose="020B0604020202020204" pitchFamily="34" charset="0"/>
              <a:buChar char="•"/>
            </a:pPr>
            <a:r>
              <a:rPr lang="en-US" sz="2800">
                <a:solidFill>
                  <a:schemeClr val="bg1"/>
                </a:solidFill>
              </a:rPr>
              <a:t>Less is More</a:t>
            </a:r>
          </a:p>
          <a:p>
            <a:pPr marL="352044" indent="-352044">
              <a:spcBef>
                <a:spcPct val="20000"/>
              </a:spcBef>
              <a:spcAft>
                <a:spcPts val="600"/>
              </a:spcAft>
              <a:buClr>
                <a:schemeClr val="bg1"/>
              </a:buClr>
              <a:buFont typeface="Arial" panose="020B0604020202020204" pitchFamily="34" charset="0"/>
              <a:buChar char="•"/>
            </a:pPr>
            <a:r>
              <a:rPr lang="en-US" sz="2800">
                <a:solidFill>
                  <a:schemeClr val="bg1"/>
                </a:solidFill>
              </a:rPr>
              <a:t>Tips and Tricks</a:t>
            </a:r>
          </a:p>
          <a:p>
            <a:pPr marL="352044" indent="-352044">
              <a:spcBef>
                <a:spcPct val="20000"/>
              </a:spcBef>
              <a:spcAft>
                <a:spcPts val="600"/>
              </a:spcAft>
              <a:buClr>
                <a:schemeClr val="bg1"/>
              </a:buClr>
              <a:buFont typeface="Arial" panose="020B0604020202020204" pitchFamily="34" charset="0"/>
              <a:buChar char="•"/>
            </a:pPr>
            <a:r>
              <a:rPr lang="en-US" sz="2800">
                <a:solidFill>
                  <a:schemeClr val="bg1"/>
                </a:solidFill>
              </a:rPr>
              <a:t>Tool Time!</a:t>
            </a:r>
          </a:p>
        </p:txBody>
      </p:sp>
    </p:spTree>
    <p:extLst>
      <p:ext uri="{BB962C8B-B14F-4D97-AF65-F5344CB8AC3E}">
        <p14:creationId xmlns:p14="http://schemas.microsoft.com/office/powerpoint/2010/main" val="1312793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24551" y="2125336"/>
            <a:ext cx="6445250" cy="2228850"/>
          </a:xfrm>
        </p:spPr>
        <p:txBody>
          <a:bodyPr vert="horz" lIns="91440" tIns="45720" rIns="91440" bIns="45720" rtlCol="0" anchor="b">
            <a:normAutofit/>
          </a:bodyPr>
          <a:lstStyle/>
          <a:p>
            <a:pPr algn="ctr"/>
            <a:r>
              <a:rPr lang="en-US" sz="6000"/>
              <a:t> Introductions </a:t>
            </a:r>
            <a:br>
              <a:rPr lang="en-US" sz="6000"/>
            </a:br>
            <a:endParaRPr lang="en-US" sz="5400"/>
          </a:p>
        </p:txBody>
      </p:sp>
      <p:pic>
        <p:nvPicPr>
          <p:cNvPr id="7" name="Content Placeholder 6" descr="Values Into Action logo with a list of the organizations values: Adapting, respecting, dedicated, kind, transforming, open-minded, and accountable.">
            <a:extLst>
              <a:ext uri="{FF2B5EF4-FFF2-40B4-BE49-F238E27FC236}">
                <a16:creationId xmlns:a16="http://schemas.microsoft.com/office/drawing/2014/main" id="{11EBED7A-F6EA-40B7-BACF-7CD077C8CC3A}"/>
              </a:ext>
            </a:extLst>
          </p:cNvPr>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r="-1" b="4517"/>
          <a:stretch/>
        </p:blipFill>
        <p:spPr>
          <a:xfrm>
            <a:off x="7493000" y="0"/>
            <a:ext cx="4699000" cy="6967538"/>
          </a:xfrm>
          <a:prstGeom prst="rect">
            <a:avLst/>
          </a:prstGeom>
        </p:spPr>
      </p:pic>
      <p:grpSp>
        <p:nvGrpSpPr>
          <p:cNvPr id="4" name="Group 3" descr="Logo that says &quot;True Friendships: Friendship is for everyone!&quot;">
            <a:extLst>
              <a:ext uri="{FF2B5EF4-FFF2-40B4-BE49-F238E27FC236}">
                <a16:creationId xmlns:a16="http://schemas.microsoft.com/office/drawing/2014/main" id="{0F1BA57C-B842-4B12-A3EA-840DC9341752}"/>
              </a:ext>
            </a:extLst>
          </p:cNvPr>
          <p:cNvGrpSpPr/>
          <p:nvPr/>
        </p:nvGrpSpPr>
        <p:grpSpPr>
          <a:xfrm>
            <a:off x="4251489" y="5279010"/>
            <a:ext cx="2190374" cy="1253514"/>
            <a:chOff x="5250730" y="607864"/>
            <a:chExt cx="5043340" cy="3016486"/>
          </a:xfrm>
        </p:grpSpPr>
        <p:sp>
          <p:nvSpPr>
            <p:cNvPr id="5" name="Rectangle: Rounded Corners 4">
              <a:extLst>
                <a:ext uri="{FF2B5EF4-FFF2-40B4-BE49-F238E27FC236}">
                  <a16:creationId xmlns:a16="http://schemas.microsoft.com/office/drawing/2014/main" id="{5EB78C36-86AC-3FA8-E454-9C4EA1A62A20}"/>
                </a:ext>
              </a:extLst>
            </p:cNvPr>
            <p:cNvSpPr/>
            <p:nvPr/>
          </p:nvSpPr>
          <p:spPr>
            <a:xfrm>
              <a:off x="5250730" y="607864"/>
              <a:ext cx="5043340" cy="3016486"/>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logo&#10;&#10;Description automatically generated">
              <a:extLst>
                <a:ext uri="{FF2B5EF4-FFF2-40B4-BE49-F238E27FC236}">
                  <a16:creationId xmlns:a16="http://schemas.microsoft.com/office/drawing/2014/main" id="{85CA3066-08FB-4138-AE7C-06EAFDA0E646}"/>
                </a:ext>
              </a:extLst>
            </p:cNvPr>
            <p:cNvPicPr>
              <a:picLocks noChangeAspect="1"/>
            </p:cNvPicPr>
            <p:nvPr/>
          </p:nvPicPr>
          <p:blipFill>
            <a:blip r:embed="rId4"/>
            <a:stretch>
              <a:fillRect/>
            </a:stretch>
          </p:blipFill>
          <p:spPr>
            <a:xfrm>
              <a:off x="5386301" y="790905"/>
              <a:ext cx="4761905" cy="2638095"/>
            </a:xfrm>
            <a:prstGeom prst="rect">
              <a:avLst/>
            </a:prstGeom>
            <a:ln>
              <a:noFill/>
            </a:ln>
          </p:spPr>
        </p:pic>
      </p:grpSp>
    </p:spTree>
    <p:extLst>
      <p:ext uri="{BB962C8B-B14F-4D97-AF65-F5344CB8AC3E}">
        <p14:creationId xmlns:p14="http://schemas.microsoft.com/office/powerpoint/2010/main" val="1511367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8DCF4E9-7338-E433-9FD8-BAE96C722BB6}"/>
              </a:ext>
              <a:ext uri="{C183D7F6-B498-43B3-948B-1728B52AA6E4}">
                <adec:decorative xmlns:adec="http://schemas.microsoft.com/office/drawing/2017/decorative" val="1"/>
              </a:ext>
            </a:extLst>
          </p:cNvPr>
          <p:cNvGrpSpPr/>
          <p:nvPr/>
        </p:nvGrpSpPr>
        <p:grpSpPr>
          <a:xfrm>
            <a:off x="-3142" y="0"/>
            <a:ext cx="12192000" cy="1706252"/>
            <a:chOff x="0" y="0"/>
            <a:chExt cx="12192000" cy="1894788"/>
          </a:xfrm>
        </p:grpSpPr>
        <p:sp>
          <p:nvSpPr>
            <p:cNvPr id="5" name="Speech Bubble: Rectangle 4">
              <a:extLst>
                <a:ext uri="{FF2B5EF4-FFF2-40B4-BE49-F238E27FC236}">
                  <a16:creationId xmlns:a16="http://schemas.microsoft.com/office/drawing/2014/main" id="{315CF2B4-848E-8503-B705-2560F710C664}"/>
                </a:ext>
              </a:extLst>
            </p:cNvPr>
            <p:cNvSpPr/>
            <p:nvPr/>
          </p:nvSpPr>
          <p:spPr>
            <a:xfrm>
              <a:off x="1074655" y="0"/>
              <a:ext cx="6749592" cy="1875934"/>
            </a:xfrm>
            <a:prstGeom prst="wedgeRectCallout">
              <a:avLst>
                <a:gd name="adj1" fmla="val -20601"/>
                <a:gd name="adj2" fmla="val 80147"/>
              </a:avLst>
            </a:prstGeom>
            <a:solidFill>
              <a:srgbClr val="1740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CFC5A86-6736-4454-AD9B-EF8B7DA7776E}"/>
                </a:ext>
              </a:extLst>
            </p:cNvPr>
            <p:cNvSpPr/>
            <p:nvPr/>
          </p:nvSpPr>
          <p:spPr>
            <a:xfrm>
              <a:off x="0" y="0"/>
              <a:ext cx="12192000" cy="1894788"/>
            </a:xfrm>
            <a:prstGeom prst="rect">
              <a:avLst/>
            </a:prstGeom>
            <a:solidFill>
              <a:srgbClr val="1740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806859" y="242088"/>
            <a:ext cx="10571998" cy="970450"/>
          </a:xfrm>
          <a:effectLst/>
        </p:spPr>
        <p:txBody>
          <a:bodyPr>
            <a:normAutofit/>
          </a:bodyPr>
          <a:lstStyle/>
          <a:p>
            <a:r>
              <a:rPr lang="en-US" sz="4800">
                <a:solidFill>
                  <a:schemeClr val="tx1"/>
                </a:solidFill>
              </a:rPr>
              <a:t> </a:t>
            </a:r>
            <a:r>
              <a:rPr lang="en-US" sz="4800" b="1">
                <a:solidFill>
                  <a:schemeClr val="tx1"/>
                </a:solidFill>
                <a:ea typeface="Calibri"/>
                <a:cs typeface="Calibri"/>
                <a:sym typeface="Calibri"/>
              </a:rPr>
              <a:t>True Friendships – Purpose</a:t>
            </a:r>
            <a:endParaRPr lang="en-US" sz="4800">
              <a:solidFill>
                <a:schemeClr val="tx1"/>
              </a:solidFill>
            </a:endParaRPr>
          </a:p>
        </p:txBody>
      </p:sp>
      <p:sp>
        <p:nvSpPr>
          <p:cNvPr id="65" name="Content Placeholder 2"/>
          <p:cNvSpPr>
            <a:spLocks noGrp="1"/>
          </p:cNvSpPr>
          <p:nvPr>
            <p:ph idx="4294967295"/>
          </p:nvPr>
        </p:nvSpPr>
        <p:spPr>
          <a:xfrm>
            <a:off x="1330325" y="2357924"/>
            <a:ext cx="10861675" cy="4052888"/>
          </a:xfrm>
          <a:effectLst/>
        </p:spPr>
        <p:txBody>
          <a:bodyPr>
            <a:normAutofit/>
          </a:bodyPr>
          <a:lstStyle/>
          <a:p>
            <a:pPr marL="0" lvl="0" indent="0" algn="l" rtl="0">
              <a:lnSpc>
                <a:spcPct val="90000"/>
              </a:lnSpc>
              <a:spcBef>
                <a:spcPts val="1000"/>
              </a:spcBef>
              <a:spcAft>
                <a:spcPts val="0"/>
              </a:spcAft>
              <a:buClr>
                <a:schemeClr val="dk1"/>
              </a:buClr>
              <a:buSzPct val="100000"/>
              <a:buNone/>
            </a:pPr>
            <a:r>
              <a:rPr lang="en-US" sz="2800" b="1">
                <a:solidFill>
                  <a:schemeClr val="bg1"/>
                </a:solidFill>
                <a:latin typeface="+mj-lt"/>
                <a:cs typeface="Arial" panose="020B0604020202020204" pitchFamily="34" charset="0"/>
              </a:rPr>
              <a:t>About True Friendships Project:</a:t>
            </a:r>
            <a:r>
              <a:rPr lang="en-US" sz="2800">
                <a:solidFill>
                  <a:schemeClr val="bg1"/>
                </a:solidFill>
                <a:latin typeface="+mj-lt"/>
                <a:cs typeface="Arial" panose="020B0604020202020204" pitchFamily="34" charset="0"/>
              </a:rPr>
              <a:t> </a:t>
            </a:r>
          </a:p>
          <a:p>
            <a:pPr marL="0" lvl="0" indent="0" algn="l" rtl="0">
              <a:lnSpc>
                <a:spcPct val="120000"/>
              </a:lnSpc>
              <a:spcBef>
                <a:spcPts val="1000"/>
              </a:spcBef>
              <a:spcAft>
                <a:spcPts val="0"/>
              </a:spcAft>
              <a:buClr>
                <a:schemeClr val="dk1"/>
              </a:buClr>
              <a:buSzPct val="100000"/>
              <a:buNone/>
            </a:pPr>
            <a:r>
              <a:rPr lang="en-US" sz="2800">
                <a:solidFill>
                  <a:schemeClr val="bg1"/>
                </a:solidFill>
                <a:latin typeface="+mj-lt"/>
                <a:cs typeface="Arial" panose="020B0604020202020204" pitchFamily="34" charset="0"/>
              </a:rPr>
              <a:t>True Friendships hopes to make is easier for people with disabilities to make and keep friendships. The True Friendships project is focused on creating opportunity and capacity for friendships for all.</a:t>
            </a:r>
          </a:p>
          <a:p>
            <a:pPr marL="0" lvl="0" indent="0" algn="l" rtl="0">
              <a:lnSpc>
                <a:spcPct val="90000"/>
              </a:lnSpc>
              <a:spcBef>
                <a:spcPts val="1000"/>
              </a:spcBef>
              <a:spcAft>
                <a:spcPts val="0"/>
              </a:spcAft>
              <a:buClr>
                <a:schemeClr val="dk1"/>
              </a:buClr>
              <a:buSzPct val="100000"/>
              <a:buNone/>
            </a:pPr>
            <a:br>
              <a:rPr lang="en-US" sz="2600">
                <a:solidFill>
                  <a:srgbClr val="A3BDFF"/>
                </a:solidFill>
                <a:latin typeface="Arial" panose="020B0604020202020204" pitchFamily="34" charset="0"/>
                <a:cs typeface="Arial" panose="020B0604020202020204" pitchFamily="34" charset="0"/>
              </a:rPr>
            </a:br>
            <a:endParaRPr lang="en-US" sz="2600">
              <a:solidFill>
                <a:srgbClr val="A3BD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9639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 name="Freeform 6">
            <a:extLst>
              <a:ext uri="{FF2B5EF4-FFF2-40B4-BE49-F238E27FC236}">
                <a16:creationId xmlns:a16="http://schemas.microsoft.com/office/drawing/2014/main" id="{8EE457FF-670E-4EC1-ACD4-1173DA9A79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72" name="Rectangle 71">
            <a:extLst>
              <a:ext uri="{FF2B5EF4-FFF2-40B4-BE49-F238E27FC236}">
                <a16:creationId xmlns:a16="http://schemas.microsoft.com/office/drawing/2014/main" id="{2654A105-F18C-4E12-B11B-51B12174B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CFD15E3E-4D65-6459-232E-F850E9C68382}"/>
              </a:ext>
              <a:ext uri="{C183D7F6-B498-43B3-948B-1728B52AA6E4}">
                <adec:decorative xmlns:adec="http://schemas.microsoft.com/office/drawing/2017/decorative" val="1"/>
              </a:ext>
            </a:extLst>
          </p:cNvPr>
          <p:cNvGrpSpPr/>
          <p:nvPr/>
        </p:nvGrpSpPr>
        <p:grpSpPr>
          <a:xfrm>
            <a:off x="0" y="0"/>
            <a:ext cx="12192000" cy="1894788"/>
            <a:chOff x="0" y="0"/>
            <a:chExt cx="12192000" cy="1894788"/>
          </a:xfrm>
        </p:grpSpPr>
        <p:sp>
          <p:nvSpPr>
            <p:cNvPr id="8" name="Speech Bubble: Rectangle 7">
              <a:extLst>
                <a:ext uri="{FF2B5EF4-FFF2-40B4-BE49-F238E27FC236}">
                  <a16:creationId xmlns:a16="http://schemas.microsoft.com/office/drawing/2014/main" id="{B5BC83E6-48BD-23BA-DBB0-D755A9590639}"/>
                </a:ext>
              </a:extLst>
            </p:cNvPr>
            <p:cNvSpPr/>
            <p:nvPr/>
          </p:nvSpPr>
          <p:spPr>
            <a:xfrm>
              <a:off x="1074655" y="0"/>
              <a:ext cx="6749592" cy="1875934"/>
            </a:xfrm>
            <a:prstGeom prst="wedgeRectCallout">
              <a:avLst>
                <a:gd name="adj1" fmla="val -20601"/>
                <a:gd name="adj2" fmla="val 80147"/>
              </a:avLst>
            </a:prstGeom>
            <a:solidFill>
              <a:srgbClr val="1740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691FA41-2F19-22FA-F77F-CAB733FF9190}"/>
                </a:ext>
              </a:extLst>
            </p:cNvPr>
            <p:cNvSpPr/>
            <p:nvPr/>
          </p:nvSpPr>
          <p:spPr>
            <a:xfrm>
              <a:off x="0" y="0"/>
              <a:ext cx="12192000" cy="1894788"/>
            </a:xfrm>
            <a:prstGeom prst="rect">
              <a:avLst/>
            </a:prstGeom>
            <a:solidFill>
              <a:srgbClr val="1740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idx="4294967295"/>
          </p:nvPr>
        </p:nvSpPr>
        <p:spPr>
          <a:xfrm>
            <a:off x="545347" y="429686"/>
            <a:ext cx="10571998" cy="970450"/>
          </a:xfrm>
          <a:effectLst/>
        </p:spPr>
        <p:txBody>
          <a:bodyPr vert="horz" lIns="91440" tIns="45720" rIns="91440" bIns="45720" rtlCol="0" anchor="ctr">
            <a:normAutofit/>
          </a:bodyPr>
          <a:lstStyle/>
          <a:p>
            <a:r>
              <a:rPr lang="en-US">
                <a:solidFill>
                  <a:schemeClr val="tx1"/>
                </a:solidFill>
              </a:rPr>
              <a:t> </a:t>
            </a:r>
            <a:r>
              <a:rPr lang="en-US">
                <a:solidFill>
                  <a:schemeClr val="tx1"/>
                </a:solidFill>
                <a:sym typeface="Calibri"/>
              </a:rPr>
              <a:t>True Friendships– Project Partners</a:t>
            </a:r>
            <a:endParaRPr lang="en-US">
              <a:solidFill>
                <a:schemeClr val="tx1"/>
              </a:solidFill>
            </a:endParaRPr>
          </a:p>
        </p:txBody>
      </p:sp>
      <p:sp>
        <p:nvSpPr>
          <p:cNvPr id="3" name="TextBox 2">
            <a:extLst>
              <a:ext uri="{FF2B5EF4-FFF2-40B4-BE49-F238E27FC236}">
                <a16:creationId xmlns:a16="http://schemas.microsoft.com/office/drawing/2014/main" id="{176ACC41-76FD-7B5D-B6B1-F894BED8695D}"/>
              </a:ext>
            </a:extLst>
          </p:cNvPr>
          <p:cNvSpPr txBox="1"/>
          <p:nvPr/>
        </p:nvSpPr>
        <p:spPr>
          <a:xfrm>
            <a:off x="1396027" y="2989643"/>
            <a:ext cx="9399944" cy="3364740"/>
          </a:xfrm>
          <a:prstGeom prst="rect">
            <a:avLst/>
          </a:prstGeom>
          <a:effectLst/>
        </p:spPr>
        <p:txBody>
          <a:bodyPr vert="horz" lIns="91440" tIns="45720" rIns="91440" bIns="45720" rtlCol="0" anchor="t">
            <a:normAutofit/>
          </a:bodyPr>
          <a:lstStyle/>
          <a:p>
            <a:pPr marL="352044" indent="-352044">
              <a:spcBef>
                <a:spcPct val="20000"/>
              </a:spcBef>
              <a:spcAft>
                <a:spcPts val="600"/>
              </a:spcAft>
              <a:buClr>
                <a:schemeClr val="bg1"/>
              </a:buClr>
              <a:buFont typeface="Arial" panose="020B0604020202020204" pitchFamily="34" charset="0"/>
              <a:buChar char="•"/>
            </a:pPr>
            <a:r>
              <a:rPr lang="en-US" sz="2800">
                <a:solidFill>
                  <a:schemeClr val="bg1"/>
                </a:solidFill>
              </a:rPr>
              <a:t>Temple University, Institute on Disabilities</a:t>
            </a:r>
          </a:p>
          <a:p>
            <a:pPr marL="352044" indent="-352044">
              <a:spcBef>
                <a:spcPct val="20000"/>
              </a:spcBef>
              <a:spcAft>
                <a:spcPts val="600"/>
              </a:spcAft>
              <a:buClr>
                <a:schemeClr val="bg1"/>
              </a:buClr>
              <a:buFont typeface="Arial" panose="020B0604020202020204" pitchFamily="34" charset="0"/>
              <a:buChar char="•"/>
            </a:pPr>
            <a:r>
              <a:rPr lang="en-US" sz="2800">
                <a:solidFill>
                  <a:schemeClr val="bg1"/>
                </a:solidFill>
              </a:rPr>
              <a:t>Disability Pride PA</a:t>
            </a:r>
          </a:p>
          <a:p>
            <a:pPr marL="352044" indent="-352044">
              <a:spcBef>
                <a:spcPct val="20000"/>
              </a:spcBef>
              <a:spcAft>
                <a:spcPts val="600"/>
              </a:spcAft>
              <a:buClr>
                <a:schemeClr val="bg1"/>
              </a:buClr>
              <a:buFont typeface="Arial" panose="020B0604020202020204" pitchFamily="34" charset="0"/>
              <a:buChar char="•"/>
            </a:pPr>
            <a:r>
              <a:rPr lang="en-US" sz="2800">
                <a:solidFill>
                  <a:schemeClr val="bg1"/>
                </a:solidFill>
              </a:rPr>
              <a:t>PA’s Education for All Coalition, Inc. – PEAC</a:t>
            </a:r>
          </a:p>
          <a:p>
            <a:pPr marL="352044" indent="-352044">
              <a:spcBef>
                <a:spcPct val="20000"/>
              </a:spcBef>
              <a:spcAft>
                <a:spcPts val="600"/>
              </a:spcAft>
              <a:buClr>
                <a:schemeClr val="bg1"/>
              </a:buClr>
              <a:buFont typeface="Arial" panose="020B0604020202020204" pitchFamily="34" charset="0"/>
              <a:buChar char="•"/>
            </a:pPr>
            <a:r>
              <a:rPr lang="en-US" sz="2800">
                <a:solidFill>
                  <a:schemeClr val="bg1"/>
                </a:solidFill>
              </a:rPr>
              <a:t>Open Future Learning</a:t>
            </a:r>
          </a:p>
        </p:txBody>
      </p:sp>
    </p:spTree>
    <p:extLst>
      <p:ext uri="{BB962C8B-B14F-4D97-AF65-F5344CB8AC3E}">
        <p14:creationId xmlns:p14="http://schemas.microsoft.com/office/powerpoint/2010/main" val="1116657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3E7E4-6200-DC85-7152-A1A64E260615}"/>
              </a:ext>
            </a:extLst>
          </p:cNvPr>
          <p:cNvSpPr>
            <a:spLocks noGrp="1"/>
          </p:cNvSpPr>
          <p:nvPr>
            <p:ph type="title"/>
          </p:nvPr>
        </p:nvSpPr>
        <p:spPr/>
        <p:txBody>
          <a:bodyPr/>
          <a:lstStyle/>
          <a:p>
            <a:r>
              <a:rPr lang="en-US" sz="4800"/>
              <a:t>Let’s Zoom! </a:t>
            </a:r>
          </a:p>
        </p:txBody>
      </p:sp>
      <p:pic>
        <p:nvPicPr>
          <p:cNvPr id="7" name="Content Placeholder 6" descr="Image with instructions on how to use reactions, chat, and closed captions in Zoom.">
            <a:extLst>
              <a:ext uri="{FF2B5EF4-FFF2-40B4-BE49-F238E27FC236}">
                <a16:creationId xmlns:a16="http://schemas.microsoft.com/office/drawing/2014/main" id="{5CB691A9-D7E8-B82D-4CD0-1C4562837DCC}"/>
              </a:ext>
            </a:extLst>
          </p:cNvPr>
          <p:cNvPicPr>
            <a:picLocks noGrp="1" noChangeAspect="1"/>
          </p:cNvPicPr>
          <p:nvPr>
            <p:ph idx="1"/>
          </p:nvPr>
        </p:nvPicPr>
        <p:blipFill>
          <a:blip r:embed="rId3"/>
          <a:stretch>
            <a:fillRect/>
          </a:stretch>
        </p:blipFill>
        <p:spPr>
          <a:xfrm>
            <a:off x="3112526" y="1997781"/>
            <a:ext cx="8518854" cy="4791855"/>
          </a:xfrm>
        </p:spPr>
      </p:pic>
    </p:spTree>
    <p:extLst>
      <p:ext uri="{BB962C8B-B14F-4D97-AF65-F5344CB8AC3E}">
        <p14:creationId xmlns:p14="http://schemas.microsoft.com/office/powerpoint/2010/main" val="1942100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 name="Freeform 6">
            <a:extLst>
              <a:ext uri="{FF2B5EF4-FFF2-40B4-BE49-F238E27FC236}">
                <a16:creationId xmlns:a16="http://schemas.microsoft.com/office/drawing/2014/main" id="{8EE457FF-670E-4EC1-ACD4-1173DA9A79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72" name="Rectangle 71">
            <a:extLst>
              <a:ext uri="{FF2B5EF4-FFF2-40B4-BE49-F238E27FC236}">
                <a16:creationId xmlns:a16="http://schemas.microsoft.com/office/drawing/2014/main" id="{2654A105-F18C-4E12-B11B-51B12174B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CFD15E3E-4D65-6459-232E-F850E9C68382}"/>
              </a:ext>
              <a:ext uri="{C183D7F6-B498-43B3-948B-1728B52AA6E4}">
                <adec:decorative xmlns:adec="http://schemas.microsoft.com/office/drawing/2017/decorative" val="1"/>
              </a:ext>
            </a:extLst>
          </p:cNvPr>
          <p:cNvGrpSpPr/>
          <p:nvPr/>
        </p:nvGrpSpPr>
        <p:grpSpPr>
          <a:xfrm>
            <a:off x="0" y="0"/>
            <a:ext cx="12192000" cy="1894788"/>
            <a:chOff x="0" y="0"/>
            <a:chExt cx="12192000" cy="1894788"/>
          </a:xfrm>
        </p:grpSpPr>
        <p:sp>
          <p:nvSpPr>
            <p:cNvPr id="8" name="Speech Bubble: Rectangle 7">
              <a:extLst>
                <a:ext uri="{FF2B5EF4-FFF2-40B4-BE49-F238E27FC236}">
                  <a16:creationId xmlns:a16="http://schemas.microsoft.com/office/drawing/2014/main" id="{B5BC83E6-48BD-23BA-DBB0-D755A9590639}"/>
                </a:ext>
              </a:extLst>
            </p:cNvPr>
            <p:cNvSpPr/>
            <p:nvPr/>
          </p:nvSpPr>
          <p:spPr>
            <a:xfrm>
              <a:off x="1074655" y="0"/>
              <a:ext cx="6749592" cy="1875934"/>
            </a:xfrm>
            <a:prstGeom prst="wedgeRectCallout">
              <a:avLst>
                <a:gd name="adj1" fmla="val -20601"/>
                <a:gd name="adj2" fmla="val 80147"/>
              </a:avLst>
            </a:prstGeom>
            <a:solidFill>
              <a:srgbClr val="1740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691FA41-2F19-22FA-F77F-CAB733FF9190}"/>
                </a:ext>
              </a:extLst>
            </p:cNvPr>
            <p:cNvSpPr/>
            <p:nvPr/>
          </p:nvSpPr>
          <p:spPr>
            <a:xfrm>
              <a:off x="0" y="0"/>
              <a:ext cx="12192000" cy="1894788"/>
            </a:xfrm>
            <a:prstGeom prst="rect">
              <a:avLst/>
            </a:prstGeom>
            <a:solidFill>
              <a:srgbClr val="1740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idx="4294967295"/>
          </p:nvPr>
        </p:nvSpPr>
        <p:spPr>
          <a:xfrm>
            <a:off x="545347" y="429686"/>
            <a:ext cx="10571998" cy="970450"/>
          </a:xfrm>
          <a:effectLst/>
        </p:spPr>
        <p:txBody>
          <a:bodyPr vert="horz" lIns="91440" tIns="45720" rIns="91440" bIns="45720" rtlCol="0" anchor="ctr">
            <a:normAutofit/>
          </a:bodyPr>
          <a:lstStyle/>
          <a:p>
            <a:r>
              <a:rPr lang="en-US">
                <a:solidFill>
                  <a:schemeClr val="tx1"/>
                </a:solidFill>
              </a:rPr>
              <a:t>Why We are Here</a:t>
            </a:r>
          </a:p>
        </p:txBody>
      </p:sp>
      <p:sp>
        <p:nvSpPr>
          <p:cNvPr id="3" name="TextBox 2">
            <a:extLst>
              <a:ext uri="{FF2B5EF4-FFF2-40B4-BE49-F238E27FC236}">
                <a16:creationId xmlns:a16="http://schemas.microsoft.com/office/drawing/2014/main" id="{176ACC41-76FD-7B5D-B6B1-F894BED8695D}"/>
              </a:ext>
            </a:extLst>
          </p:cNvPr>
          <p:cNvSpPr txBox="1"/>
          <p:nvPr/>
        </p:nvSpPr>
        <p:spPr>
          <a:xfrm>
            <a:off x="5884645" y="2491883"/>
            <a:ext cx="6096000" cy="3923511"/>
          </a:xfrm>
          <a:prstGeom prst="rect">
            <a:avLst/>
          </a:prstGeom>
          <a:effectLst/>
        </p:spPr>
        <p:txBody>
          <a:bodyPr vert="horz" lIns="91440" tIns="45720" rIns="91440" bIns="45720" rtlCol="0" anchor="t">
            <a:normAutofit lnSpcReduction="10000"/>
          </a:bodyPr>
          <a:lstStyle/>
          <a:p>
            <a:pPr>
              <a:spcBef>
                <a:spcPct val="20000"/>
              </a:spcBef>
              <a:spcAft>
                <a:spcPts val="600"/>
              </a:spcAft>
              <a:buClr>
                <a:schemeClr val="bg1"/>
              </a:buClr>
            </a:pPr>
            <a:r>
              <a:rPr lang="en-US" sz="3200">
                <a:solidFill>
                  <a:schemeClr val="bg1"/>
                </a:solidFill>
              </a:rPr>
              <a:t>Communication is the foundation for all human relationships. We use communication as a tool to share with others, understand, resolve conflicts, collaborate and build warm and trusting relationships.</a:t>
            </a:r>
          </a:p>
        </p:txBody>
      </p:sp>
      <p:pic>
        <p:nvPicPr>
          <p:cNvPr id="5" name="Picture 4" descr="A cartoon of a hand building a wall">
            <a:extLst>
              <a:ext uri="{FF2B5EF4-FFF2-40B4-BE49-F238E27FC236}">
                <a16:creationId xmlns:a16="http://schemas.microsoft.com/office/drawing/2014/main" id="{D46E50C5-FD8B-3922-551F-5CB133B41F62}"/>
              </a:ext>
            </a:extLst>
          </p:cNvPr>
          <p:cNvPicPr>
            <a:picLocks noChangeAspect="1"/>
          </p:cNvPicPr>
          <p:nvPr/>
        </p:nvPicPr>
        <p:blipFill rotWithShape="1">
          <a:blip r:embed="rId3"/>
          <a:srcRect r="-677" b="10209"/>
          <a:stretch/>
        </p:blipFill>
        <p:spPr>
          <a:xfrm>
            <a:off x="211355" y="2106197"/>
            <a:ext cx="5673290" cy="4141788"/>
          </a:xfrm>
          <a:prstGeom prst="rect">
            <a:avLst/>
          </a:prstGeom>
        </p:spPr>
      </p:pic>
    </p:spTree>
    <p:extLst>
      <p:ext uri="{BB962C8B-B14F-4D97-AF65-F5344CB8AC3E}">
        <p14:creationId xmlns:p14="http://schemas.microsoft.com/office/powerpoint/2010/main" val="2132747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 name="Freeform 6">
            <a:extLst>
              <a:ext uri="{FF2B5EF4-FFF2-40B4-BE49-F238E27FC236}">
                <a16:creationId xmlns:a16="http://schemas.microsoft.com/office/drawing/2014/main" id="{8EE457FF-670E-4EC1-ACD4-1173DA9A79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72" name="Rectangle 71">
            <a:extLst>
              <a:ext uri="{FF2B5EF4-FFF2-40B4-BE49-F238E27FC236}">
                <a16:creationId xmlns:a16="http://schemas.microsoft.com/office/drawing/2014/main" id="{2654A105-F18C-4E12-B11B-51B12174B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691FA41-2F19-22FA-F77F-CAB733FF9190}"/>
              </a:ext>
              <a:ext uri="{C183D7F6-B498-43B3-948B-1728B52AA6E4}">
                <adec:decorative xmlns:adec="http://schemas.microsoft.com/office/drawing/2017/decorative" val="1"/>
              </a:ext>
            </a:extLst>
          </p:cNvPr>
          <p:cNvSpPr/>
          <p:nvPr/>
        </p:nvSpPr>
        <p:spPr>
          <a:xfrm>
            <a:off x="0" y="0"/>
            <a:ext cx="12192000" cy="1410780"/>
          </a:xfrm>
          <a:prstGeom prst="rect">
            <a:avLst/>
          </a:prstGeom>
          <a:solidFill>
            <a:srgbClr val="1740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357513" y="220165"/>
            <a:ext cx="10571998" cy="970450"/>
          </a:xfrm>
          <a:effectLst/>
        </p:spPr>
        <p:txBody>
          <a:bodyPr vert="horz" lIns="91440" tIns="45720" rIns="91440" bIns="45720" rtlCol="0" anchor="ctr">
            <a:normAutofit/>
          </a:bodyPr>
          <a:lstStyle/>
          <a:p>
            <a:r>
              <a:rPr lang="en-US" dirty="0">
                <a:solidFill>
                  <a:schemeClr val="tx1"/>
                </a:solidFill>
              </a:rPr>
              <a:t>What is Communication?</a:t>
            </a:r>
          </a:p>
        </p:txBody>
      </p:sp>
      <p:sp>
        <p:nvSpPr>
          <p:cNvPr id="4" name="TextBox 3">
            <a:extLst>
              <a:ext uri="{FF2B5EF4-FFF2-40B4-BE49-F238E27FC236}">
                <a16:creationId xmlns:a16="http://schemas.microsoft.com/office/drawing/2014/main" id="{EBE16F84-2F7D-8B82-A0AE-DC0AFE2B9EAE}"/>
              </a:ext>
            </a:extLst>
          </p:cNvPr>
          <p:cNvSpPr txBox="1"/>
          <p:nvPr/>
        </p:nvSpPr>
        <p:spPr>
          <a:xfrm>
            <a:off x="6865546" y="1808710"/>
            <a:ext cx="3970927" cy="754556"/>
          </a:xfrm>
          <a:prstGeom prst="rect">
            <a:avLst/>
          </a:prstGeom>
          <a:effectLst/>
        </p:spPr>
        <p:txBody>
          <a:bodyPr vert="horz" lIns="91440" tIns="45720" rIns="91440" bIns="45720" rtlCol="0" anchor="t">
            <a:normAutofit/>
          </a:bodyPr>
          <a:lstStyle/>
          <a:p>
            <a:pPr>
              <a:spcBef>
                <a:spcPct val="20000"/>
              </a:spcBef>
              <a:spcAft>
                <a:spcPts val="600"/>
              </a:spcAft>
              <a:buClr>
                <a:schemeClr val="bg1"/>
              </a:buClr>
            </a:pPr>
            <a:r>
              <a:rPr lang="en-US" sz="2800">
                <a:solidFill>
                  <a:schemeClr val="bg1"/>
                </a:solidFill>
              </a:rPr>
              <a:t>Communication is…</a:t>
            </a:r>
          </a:p>
        </p:txBody>
      </p:sp>
      <p:sp>
        <p:nvSpPr>
          <p:cNvPr id="13" name="TextBox 12">
            <a:extLst>
              <a:ext uri="{FF2B5EF4-FFF2-40B4-BE49-F238E27FC236}">
                <a16:creationId xmlns:a16="http://schemas.microsoft.com/office/drawing/2014/main" id="{5BABAD45-92DE-B7EE-7960-E21BA7B8D74F}"/>
              </a:ext>
            </a:extLst>
          </p:cNvPr>
          <p:cNvSpPr txBox="1"/>
          <p:nvPr/>
        </p:nvSpPr>
        <p:spPr>
          <a:xfrm>
            <a:off x="6865546" y="2529656"/>
            <a:ext cx="5704216" cy="3196196"/>
          </a:xfrm>
          <a:prstGeom prst="rect">
            <a:avLst/>
          </a:prstGeom>
          <a:noFill/>
        </p:spPr>
        <p:txBody>
          <a:bodyPr wrap="square">
            <a:spAutoFit/>
          </a:bodyPr>
          <a:lstStyle/>
          <a:p>
            <a:pPr>
              <a:lnSpc>
                <a:spcPct val="200000"/>
              </a:lnSpc>
            </a:pPr>
            <a:r>
              <a:rPr lang="en-US" sz="2400" u="sng">
                <a:solidFill>
                  <a:schemeClr val="bg1"/>
                </a:solidFill>
              </a:rPr>
              <a:t>A two-way street</a:t>
            </a:r>
            <a:endParaRPr lang="en-US" sz="2400" kern="100">
              <a:solidFill>
                <a:schemeClr val="bg1"/>
              </a:solidFill>
              <a:effectLst/>
              <a:ea typeface="Calibri" panose="020F0502020204030204" pitchFamily="34" charset="0"/>
              <a:cs typeface="Times New Roman" panose="02020603050405020304" pitchFamily="18" charset="0"/>
            </a:endParaRPr>
          </a:p>
          <a:p>
            <a:pPr marR="0" lvl="0">
              <a:lnSpc>
                <a:spcPct val="200000"/>
              </a:lnSpc>
              <a:spcBef>
                <a:spcPts val="0"/>
              </a:spcBef>
              <a:spcAft>
                <a:spcPts val="0"/>
              </a:spcAft>
            </a:pPr>
            <a:r>
              <a:rPr lang="en-US" sz="2000" kern="100">
                <a:solidFill>
                  <a:schemeClr val="bg1"/>
                </a:solidFill>
                <a:effectLst/>
                <a:ea typeface="Calibri" panose="020F0502020204030204" pitchFamily="34" charset="0"/>
                <a:cs typeface="Times New Roman" panose="02020603050405020304" pitchFamily="18" charset="0"/>
              </a:rPr>
              <a:t>It requires us to receive and express:</a:t>
            </a:r>
          </a:p>
          <a:p>
            <a:pPr marL="285750" indent="-285750">
              <a:lnSpc>
                <a:spcPct val="200000"/>
              </a:lnSpc>
              <a:buFont typeface="Courier New" panose="02070309020205020404" pitchFamily="49" charset="0"/>
              <a:buChar char="o"/>
            </a:pPr>
            <a:r>
              <a:rPr lang="en-US" sz="2000" kern="100">
                <a:solidFill>
                  <a:schemeClr val="bg1"/>
                </a:solidFill>
                <a:effectLst/>
                <a:ea typeface="Calibri" panose="020F0502020204030204" pitchFamily="34" charset="0"/>
                <a:cs typeface="Times New Roman" panose="02020603050405020304" pitchFamily="18" charset="0"/>
              </a:rPr>
              <a:t>Information</a:t>
            </a:r>
          </a:p>
          <a:p>
            <a:pPr marL="285750" indent="-285750">
              <a:lnSpc>
                <a:spcPct val="200000"/>
              </a:lnSpc>
              <a:buFont typeface="Courier New" panose="02070309020205020404" pitchFamily="49" charset="0"/>
              <a:buChar char="o"/>
            </a:pPr>
            <a:r>
              <a:rPr lang="en-US" sz="2000" kern="100">
                <a:solidFill>
                  <a:schemeClr val="bg1"/>
                </a:solidFill>
                <a:effectLst/>
                <a:ea typeface="Calibri" panose="020F0502020204030204" pitchFamily="34" charset="0"/>
                <a:cs typeface="Times New Roman" panose="02020603050405020304" pitchFamily="18" charset="0"/>
              </a:rPr>
              <a:t>Feelings</a:t>
            </a:r>
          </a:p>
          <a:p>
            <a:pPr marL="285750" indent="-285750">
              <a:lnSpc>
                <a:spcPct val="200000"/>
              </a:lnSpc>
              <a:buFont typeface="Courier New" panose="02070309020205020404" pitchFamily="49" charset="0"/>
              <a:buChar char="o"/>
            </a:pPr>
            <a:r>
              <a:rPr lang="en-US" sz="2000" kern="100">
                <a:solidFill>
                  <a:schemeClr val="bg1"/>
                </a:solidFill>
                <a:effectLst/>
                <a:ea typeface="Calibri" panose="020F0502020204030204" pitchFamily="34" charset="0"/>
                <a:cs typeface="Times New Roman" panose="02020603050405020304" pitchFamily="18" charset="0"/>
              </a:rPr>
              <a:t>Experiences</a:t>
            </a:r>
            <a:endParaRPr lang="en-US" kern="100">
              <a:solidFill>
                <a:schemeClr val="bg1"/>
              </a:solidFill>
              <a:effectLst/>
              <a:ea typeface="Calibri" panose="020F0502020204030204" pitchFamily="34" charset="0"/>
              <a:cs typeface="Times New Roman" panose="02020603050405020304" pitchFamily="18" charset="0"/>
            </a:endParaRPr>
          </a:p>
        </p:txBody>
      </p:sp>
      <p:pic>
        <p:nvPicPr>
          <p:cNvPr id="16" name="Picture 15" descr="A road with arrows facing different directions painted on it">
            <a:extLst>
              <a:ext uri="{FF2B5EF4-FFF2-40B4-BE49-F238E27FC236}">
                <a16:creationId xmlns:a16="http://schemas.microsoft.com/office/drawing/2014/main" id="{48B2CE69-6FDA-EA38-F9B3-25A39B18A542}"/>
              </a:ext>
            </a:extLst>
          </p:cNvPr>
          <p:cNvPicPr>
            <a:picLocks noChangeAspect="1"/>
          </p:cNvPicPr>
          <p:nvPr/>
        </p:nvPicPr>
        <p:blipFill rotWithShape="1">
          <a:blip r:embed="rId3"/>
          <a:srcRect l="10950" r="9400"/>
          <a:stretch/>
        </p:blipFill>
        <p:spPr>
          <a:xfrm>
            <a:off x="0" y="1397508"/>
            <a:ext cx="6525554" cy="5460492"/>
          </a:xfrm>
          <a:prstGeom prst="rect">
            <a:avLst/>
          </a:prstGeom>
        </p:spPr>
      </p:pic>
    </p:spTree>
    <p:extLst>
      <p:ext uri="{BB962C8B-B14F-4D97-AF65-F5344CB8AC3E}">
        <p14:creationId xmlns:p14="http://schemas.microsoft.com/office/powerpoint/2010/main" val="3557331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ACECE1E4-636E-48DB-87ED-4A76DC93378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e133fa3-1ba4-4851-b4f4-a31cae951106" xsi:nil="true"/>
    <lcf76f155ced4ddcb4097134ff3c332f xmlns="972df747-2580-4b5d-84bb-bd6a3a60c2fe">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B184D97F018174FB78F1935C2B432B0" ma:contentTypeVersion="15" ma:contentTypeDescription="Create a new document." ma:contentTypeScope="" ma:versionID="3fd8eb408cf495a1f3909246b1835cca">
  <xsd:schema xmlns:xsd="http://www.w3.org/2001/XMLSchema" xmlns:xs="http://www.w3.org/2001/XMLSchema" xmlns:p="http://schemas.microsoft.com/office/2006/metadata/properties" xmlns:ns2="972df747-2580-4b5d-84bb-bd6a3a60c2fe" xmlns:ns3="8e133fa3-1ba4-4851-b4f4-a31cae951106" targetNamespace="http://schemas.microsoft.com/office/2006/metadata/properties" ma:root="true" ma:fieldsID="f5a31bbf57471e382315ddc87f974713" ns2:_="" ns3:_="">
    <xsd:import namespace="972df747-2580-4b5d-84bb-bd6a3a60c2fe"/>
    <xsd:import namespace="8e133fa3-1ba4-4851-b4f4-a31cae95110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OCR" minOccurs="0"/>
                <xsd:element ref="ns2:MediaServiceGenerationTime" minOccurs="0"/>
                <xsd:element ref="ns2:MediaServiceEventHashCode"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2df747-2580-4b5d-84bb-bd6a3a60c2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31fa7252-17c6-4f48-a5ca-bebcdce5e37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e133fa3-1ba4-4851-b4f4-a31cae95110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218eef91-83c9-4847-a00b-ef4b094bd1ed}" ma:internalName="TaxCatchAll" ma:showField="CatchAllData" ma:web="8e133fa3-1ba4-4851-b4f4-a31cae95110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1D62FC1-EB06-4816-B728-3DE047C5D6C0}">
  <ds:schemaRefs>
    <ds:schemaRef ds:uri="http://schemas.microsoft.com/office/infopath/2007/PartnerControls"/>
    <ds:schemaRef ds:uri="http://schemas.openxmlformats.org/package/2006/metadata/core-properties"/>
    <ds:schemaRef ds:uri="http://schemas.microsoft.com/office/2006/documentManagement/types"/>
    <ds:schemaRef ds:uri="http://purl.org/dc/dcmitype/"/>
    <ds:schemaRef ds:uri="http://purl.org/dc/terms/"/>
    <ds:schemaRef ds:uri="a6329162-fcbf-48e9-af9f-4ee3f8e5d2da"/>
    <ds:schemaRef ds:uri="http://schemas.microsoft.com/office/2006/metadata/properties"/>
    <ds:schemaRef ds:uri="http://www.w3.org/XML/1998/namespace"/>
    <ds:schemaRef ds:uri="http://purl.org/dc/elements/1.1/"/>
    <ds:schemaRef ds:uri="8e133fa3-1ba4-4851-b4f4-a31cae951106"/>
    <ds:schemaRef ds:uri="972df747-2580-4b5d-84bb-bd6a3a60c2fe"/>
  </ds:schemaRefs>
</ds:datastoreItem>
</file>

<file path=customXml/itemProps2.xml><?xml version="1.0" encoding="utf-8"?>
<ds:datastoreItem xmlns:ds="http://schemas.openxmlformats.org/officeDocument/2006/customXml" ds:itemID="{78AA73A5-166E-4760-847A-4D5437F08E2E}">
  <ds:schemaRefs>
    <ds:schemaRef ds:uri="http://schemas.microsoft.com/sharepoint/v3/contenttype/forms"/>
  </ds:schemaRefs>
</ds:datastoreItem>
</file>

<file path=customXml/itemProps3.xml><?xml version="1.0" encoding="utf-8"?>
<ds:datastoreItem xmlns:ds="http://schemas.openxmlformats.org/officeDocument/2006/customXml" ds:itemID="{634D1644-AAC9-4E15-B675-94E14CD10C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72df747-2580-4b5d-84bb-bd6a3a60c2fe"/>
    <ds:schemaRef ds:uri="8e133fa3-1ba4-4851-b4f4-a31cae9511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TM03090434[[fn=Wood Type]]</Template>
  <TotalTime>16</TotalTime>
  <Words>1473</Words>
  <Application>Microsoft Office PowerPoint</Application>
  <PresentationFormat>Widescreen</PresentationFormat>
  <Paragraphs>228</Paragraphs>
  <Slides>29</Slides>
  <Notes>28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Arial</vt:lpstr>
      <vt:lpstr>Calibri</vt:lpstr>
      <vt:lpstr>Century Gothic</vt:lpstr>
      <vt:lpstr>Courier New</vt:lpstr>
      <vt:lpstr>Symbol</vt:lpstr>
      <vt:lpstr>Verdana</vt:lpstr>
      <vt:lpstr>Wingdings 2</vt:lpstr>
      <vt:lpstr>Quotable</vt:lpstr>
      <vt:lpstr>WELCOME!</vt:lpstr>
      <vt:lpstr>Special thanks to the Pennsylvania Developmental Disabilities Council for funding this project!</vt:lpstr>
      <vt:lpstr>Learning Session Agenda</vt:lpstr>
      <vt:lpstr> Introductions  </vt:lpstr>
      <vt:lpstr> True Friendships – Purpose</vt:lpstr>
      <vt:lpstr> True Friendships– Project Partners</vt:lpstr>
      <vt:lpstr>Let’s Zoom! </vt:lpstr>
      <vt:lpstr>Why We are Here</vt:lpstr>
      <vt:lpstr>What is Communication?</vt:lpstr>
      <vt:lpstr>What is Communication?1</vt:lpstr>
      <vt:lpstr>What is Communication?2</vt:lpstr>
      <vt:lpstr>Barriers to Communication</vt:lpstr>
      <vt:lpstr>Communication is a Process</vt:lpstr>
      <vt:lpstr>Guessing Game: What Feeling are They Feeling?</vt:lpstr>
      <vt:lpstr>Guessing Game: What Feeling are They Feeling?1</vt:lpstr>
      <vt:lpstr>Guessing Game: What Feeling are They Feeling?2</vt:lpstr>
      <vt:lpstr>Guessing Game: What Feeling are They Feeling?3</vt:lpstr>
      <vt:lpstr>Guessing Game: What Feeling are They Feeling?4</vt:lpstr>
      <vt:lpstr>Start with the Person</vt:lpstr>
      <vt:lpstr>Less is More</vt:lpstr>
      <vt:lpstr>Tips for Communicating1</vt:lpstr>
      <vt:lpstr>Tips for Communicating2</vt:lpstr>
      <vt:lpstr>EVERYONE Can Communicate!</vt:lpstr>
      <vt:lpstr>Tool Time: Communication Passport</vt:lpstr>
      <vt:lpstr>Communication Passport</vt:lpstr>
      <vt:lpstr>Communication Passport2</vt:lpstr>
      <vt:lpstr>Questions?</vt:lpstr>
      <vt:lpstr>Upcoming Events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Milano-Davis</dc:creator>
  <cp:lastModifiedBy>Alex Brosseau</cp:lastModifiedBy>
  <cp:revision>6</cp:revision>
  <cp:lastPrinted>2023-08-23T13:13:03Z</cp:lastPrinted>
  <dcterms:created xsi:type="dcterms:W3CDTF">2022-02-04T17:37:32Z</dcterms:created>
  <dcterms:modified xsi:type="dcterms:W3CDTF">2024-04-09T19:09:56Z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0x010100CB184D97F018174FB78F1935C2B432B0</vt:lpwstr>
  </property>
  <property fmtid="{D5CDD505-2E9C-101B-9397-08002B2CF9AE}" pid="3" name="MediaServiceImageTags">
    <vt:lpwstr/>
  </property>
</Properties>
</file>