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5"/>
  </p:notesMasterIdLst>
  <p:sldIdLst>
    <p:sldId id="257" r:id="rId5"/>
    <p:sldId id="325" r:id="rId6"/>
    <p:sldId id="376" r:id="rId7"/>
    <p:sldId id="328" r:id="rId8"/>
    <p:sldId id="375" r:id="rId9"/>
    <p:sldId id="377" r:id="rId10"/>
    <p:sldId id="390" r:id="rId11"/>
    <p:sldId id="400" r:id="rId12"/>
    <p:sldId id="381" r:id="rId13"/>
    <p:sldId id="397" r:id="rId14"/>
    <p:sldId id="396" r:id="rId15"/>
    <p:sldId id="403" r:id="rId16"/>
    <p:sldId id="406" r:id="rId17"/>
    <p:sldId id="407" r:id="rId18"/>
    <p:sldId id="404" r:id="rId19"/>
    <p:sldId id="408" r:id="rId20"/>
    <p:sldId id="409" r:id="rId21"/>
    <p:sldId id="391" r:id="rId22"/>
    <p:sldId id="374" r:id="rId23"/>
    <p:sldId id="31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A20C2E-CA73-2CBA-49A1-41B2A0262656}" name="Alex Brosseau" initials="AB" userId="S::alexb@viapa.org::bd803d0d-0337-4383-8773-ac726e6ff2a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06D"/>
    <a:srgbClr val="3772FF"/>
    <a:srgbClr val="E5F4FB"/>
    <a:srgbClr val="A3B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95483" autoAdjust="0"/>
  </p:normalViewPr>
  <p:slideViewPr>
    <p:cSldViewPr snapToGrid="0">
      <p:cViewPr varScale="1">
        <p:scale>
          <a:sx n="102" d="100"/>
          <a:sy n="102" d="100"/>
        </p:scale>
        <p:origin x="864" y="102"/>
      </p:cViewPr>
      <p:guideLst/>
    </p:cSldViewPr>
  </p:slideViewPr>
  <p:outlineViewPr>
    <p:cViewPr>
      <p:scale>
        <a:sx n="33" d="100"/>
        <a:sy n="33" d="100"/>
      </p:scale>
      <p:origin x="0" y="-96"/>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Brosseau" userId="bd803d0d-0337-4383-8773-ac726e6ff2ae" providerId="ADAL" clId="{3F5A64D1-2C0E-42AA-903A-809F1C885E72}"/>
    <pc:docChg chg="custSel modSld sldOrd">
      <pc:chgData name="Alex Brosseau" userId="bd803d0d-0337-4383-8773-ac726e6ff2ae" providerId="ADAL" clId="{3F5A64D1-2C0E-42AA-903A-809F1C885E72}" dt="2024-05-15T22:00:42.970" v="251" actId="20577"/>
      <pc:docMkLst>
        <pc:docMk/>
      </pc:docMkLst>
      <pc:sldChg chg="ord">
        <pc:chgData name="Alex Brosseau" userId="bd803d0d-0337-4383-8773-ac726e6ff2ae" providerId="ADAL" clId="{3F5A64D1-2C0E-42AA-903A-809F1C885E72}" dt="2024-05-15T17:11:19.016" v="114"/>
        <pc:sldMkLst>
          <pc:docMk/>
          <pc:sldMk cId="3449639497" sldId="328"/>
        </pc:sldMkLst>
      </pc:sldChg>
      <pc:sldChg chg="modSp mod">
        <pc:chgData name="Alex Brosseau" userId="bd803d0d-0337-4383-8773-ac726e6ff2ae" providerId="ADAL" clId="{3F5A64D1-2C0E-42AA-903A-809F1C885E72}" dt="2024-05-15T17:39:39.146" v="191" actId="20577"/>
        <pc:sldMkLst>
          <pc:docMk/>
          <pc:sldMk cId="3328582044" sldId="374"/>
        </pc:sldMkLst>
        <pc:spChg chg="mod">
          <ac:chgData name="Alex Brosseau" userId="bd803d0d-0337-4383-8773-ac726e6ff2ae" providerId="ADAL" clId="{3F5A64D1-2C0E-42AA-903A-809F1C885E72}" dt="2024-05-15T17:39:39.146" v="191" actId="20577"/>
          <ac:spMkLst>
            <pc:docMk/>
            <pc:sldMk cId="3328582044" sldId="374"/>
            <ac:spMk id="8" creationId="{3BC405E2-E4F9-DFCD-27EE-A319F0F40A37}"/>
          </ac:spMkLst>
        </pc:spChg>
      </pc:sldChg>
      <pc:sldChg chg="modSp mod ord">
        <pc:chgData name="Alex Brosseau" userId="bd803d0d-0337-4383-8773-ac726e6ff2ae" providerId="ADAL" clId="{3F5A64D1-2C0E-42AA-903A-809F1C885E72}" dt="2024-05-15T22:00:42.970" v="251" actId="20577"/>
        <pc:sldMkLst>
          <pc:docMk/>
          <pc:sldMk cId="1312793341" sldId="377"/>
        </pc:sldMkLst>
        <pc:spChg chg="mod">
          <ac:chgData name="Alex Brosseau" userId="bd803d0d-0337-4383-8773-ac726e6ff2ae" providerId="ADAL" clId="{3F5A64D1-2C0E-42AA-903A-809F1C885E72}" dt="2024-05-15T22:00:42.970" v="251" actId="20577"/>
          <ac:spMkLst>
            <pc:docMk/>
            <pc:sldMk cId="1312793341" sldId="377"/>
            <ac:spMk id="3" creationId="{176ACC41-76FD-7B5D-B6B1-F894BED8695D}"/>
          </ac:spMkLst>
        </pc:spChg>
      </pc:sldChg>
      <pc:sldChg chg="addSp delSp modSp mod">
        <pc:chgData name="Alex Brosseau" userId="bd803d0d-0337-4383-8773-ac726e6ff2ae" providerId="ADAL" clId="{3F5A64D1-2C0E-42AA-903A-809F1C885E72}" dt="2024-05-15T17:56:55.576" v="214" actId="1076"/>
        <pc:sldMkLst>
          <pc:docMk/>
          <pc:sldMk cId="3557331091" sldId="381"/>
        </pc:sldMkLst>
        <pc:spChg chg="mod">
          <ac:chgData name="Alex Brosseau" userId="bd803d0d-0337-4383-8773-ac726e6ff2ae" providerId="ADAL" clId="{3F5A64D1-2C0E-42AA-903A-809F1C885E72}" dt="2024-05-15T17:13:35.852" v="116" actId="20577"/>
          <ac:spMkLst>
            <pc:docMk/>
            <pc:sldMk cId="3557331091" sldId="381"/>
            <ac:spMk id="4" creationId="{EBE16F84-2F7D-8B82-A0AE-DC0AFE2B9EAE}"/>
          </ac:spMkLst>
        </pc:spChg>
        <pc:spChg chg="mod">
          <ac:chgData name="Alex Brosseau" userId="bd803d0d-0337-4383-8773-ac726e6ff2ae" providerId="ADAL" clId="{3F5A64D1-2C0E-42AA-903A-809F1C885E72}" dt="2024-05-01T16:32:45.598" v="82" actId="14100"/>
          <ac:spMkLst>
            <pc:docMk/>
            <pc:sldMk cId="3557331091" sldId="381"/>
            <ac:spMk id="19" creationId="{096534C6-E792-5E6D-EFD7-82265B01A6A5}"/>
          </ac:spMkLst>
        </pc:spChg>
        <pc:picChg chg="add del mod ord">
          <ac:chgData name="Alex Brosseau" userId="bd803d0d-0337-4383-8773-ac726e6ff2ae" providerId="ADAL" clId="{3F5A64D1-2C0E-42AA-903A-809F1C885E72}" dt="2024-05-15T17:56:39.932" v="208" actId="478"/>
          <ac:picMkLst>
            <pc:docMk/>
            <pc:sldMk cId="3557331091" sldId="381"/>
            <ac:picMk id="5" creationId="{274608A4-A860-61C8-93DC-FFF0C2C39763}"/>
          </ac:picMkLst>
        </pc:picChg>
        <pc:picChg chg="add mod ord modCrop">
          <ac:chgData name="Alex Brosseau" userId="bd803d0d-0337-4383-8773-ac726e6ff2ae" providerId="ADAL" clId="{3F5A64D1-2C0E-42AA-903A-809F1C885E72}" dt="2024-05-15T17:54:52.350" v="204" actId="1076"/>
          <ac:picMkLst>
            <pc:docMk/>
            <pc:sldMk cId="3557331091" sldId="381"/>
            <ac:picMk id="6" creationId="{1B152EB8-E642-3173-D2AF-233AFB380E69}"/>
          </ac:picMkLst>
        </pc:picChg>
        <pc:picChg chg="del">
          <ac:chgData name="Alex Brosseau" userId="bd803d0d-0337-4383-8773-ac726e6ff2ae" providerId="ADAL" clId="{3F5A64D1-2C0E-42AA-903A-809F1C885E72}" dt="2024-05-01T16:31:44.455" v="0" actId="478"/>
          <ac:picMkLst>
            <pc:docMk/>
            <pc:sldMk cId="3557331091" sldId="381"/>
            <ac:picMk id="6" creationId="{7E2DBC3D-9F41-E01E-D489-7207F0907983}"/>
          </ac:picMkLst>
        </pc:picChg>
        <pc:picChg chg="mod">
          <ac:chgData name="Alex Brosseau" userId="bd803d0d-0337-4383-8773-ac726e6ff2ae" providerId="ADAL" clId="{3F5A64D1-2C0E-42AA-903A-809F1C885E72}" dt="2024-05-15T17:55:43.243" v="207" actId="1076"/>
          <ac:picMkLst>
            <pc:docMk/>
            <pc:sldMk cId="3557331091" sldId="381"/>
            <ac:picMk id="7" creationId="{0EF2FB8F-A7CC-22B2-F4FC-7C1CFCD315EA}"/>
          </ac:picMkLst>
        </pc:picChg>
        <pc:picChg chg="mod">
          <ac:chgData name="Alex Brosseau" userId="bd803d0d-0337-4383-8773-ac726e6ff2ae" providerId="ADAL" clId="{3F5A64D1-2C0E-42AA-903A-809F1C885E72}" dt="2024-05-01T16:33:17.234" v="93" actId="1038"/>
          <ac:picMkLst>
            <pc:docMk/>
            <pc:sldMk cId="3557331091" sldId="381"/>
            <ac:picMk id="10" creationId="{A72FB5B7-E793-5828-6903-2F4D273CD084}"/>
          </ac:picMkLst>
        </pc:picChg>
        <pc:picChg chg="add mod ord">
          <ac:chgData name="Alex Brosseau" userId="bd803d0d-0337-4383-8773-ac726e6ff2ae" providerId="ADAL" clId="{3F5A64D1-2C0E-42AA-903A-809F1C885E72}" dt="2024-05-15T17:56:55.576" v="214" actId="1076"/>
          <ac:picMkLst>
            <pc:docMk/>
            <pc:sldMk cId="3557331091" sldId="381"/>
            <ac:picMk id="11" creationId="{714921A5-7118-765F-348E-43546A8C3550}"/>
          </ac:picMkLst>
        </pc:picChg>
        <pc:picChg chg="del ord">
          <ac:chgData name="Alex Brosseau" userId="bd803d0d-0337-4383-8773-ac726e6ff2ae" providerId="ADAL" clId="{3F5A64D1-2C0E-42AA-903A-809F1C885E72}" dt="2024-05-15T17:16:00.088" v="117" actId="478"/>
          <ac:picMkLst>
            <pc:docMk/>
            <pc:sldMk cId="3557331091" sldId="381"/>
            <ac:picMk id="12" creationId="{3EA25090-B194-BEA7-E523-41BFBF6C3F53}"/>
          </ac:picMkLst>
        </pc:picChg>
      </pc:sldChg>
      <pc:sldChg chg="ord">
        <pc:chgData name="Alex Brosseau" userId="bd803d0d-0337-4383-8773-ac726e6ff2ae" providerId="ADAL" clId="{3F5A64D1-2C0E-42AA-903A-809F1C885E72}" dt="2024-05-15T17:10:45.073" v="110"/>
        <pc:sldMkLst>
          <pc:docMk/>
          <pc:sldMk cId="1511367862" sldId="390"/>
        </pc:sldMkLst>
      </pc:sldChg>
      <pc:sldChg chg="modSp mod">
        <pc:chgData name="Alex Brosseau" userId="bd803d0d-0337-4383-8773-ac726e6ff2ae" providerId="ADAL" clId="{3F5A64D1-2C0E-42AA-903A-809F1C885E72}" dt="2024-05-15T17:21:58.126" v="182" actId="1036"/>
        <pc:sldMkLst>
          <pc:docMk/>
          <pc:sldMk cId="3418408415" sldId="397"/>
        </pc:sldMkLst>
        <pc:spChg chg="mod">
          <ac:chgData name="Alex Brosseau" userId="bd803d0d-0337-4383-8773-ac726e6ff2ae" providerId="ADAL" clId="{3F5A64D1-2C0E-42AA-903A-809F1C885E72}" dt="2024-05-15T17:21:58.126" v="182" actId="1036"/>
          <ac:spMkLst>
            <pc:docMk/>
            <pc:sldMk cId="3418408415" sldId="397"/>
            <ac:spMk id="4" creationId="{EBE16F84-2F7D-8B82-A0AE-DC0AFE2B9EAE}"/>
          </ac:spMkLst>
        </pc:spChg>
        <pc:spChg chg="mod">
          <ac:chgData name="Alex Brosseau" userId="bd803d0d-0337-4383-8773-ac726e6ff2ae" providerId="ADAL" clId="{3F5A64D1-2C0E-42AA-903A-809F1C885E72}" dt="2024-05-15T17:21:58.126" v="182" actId="1036"/>
          <ac:spMkLst>
            <pc:docMk/>
            <pc:sldMk cId="3418408415" sldId="397"/>
            <ac:spMk id="8" creationId="{128EBA61-9BDF-EA70-AFA9-202E3D9E0B87}"/>
          </ac:spMkLst>
        </pc:spChg>
        <pc:picChg chg="mod">
          <ac:chgData name="Alex Brosseau" userId="bd803d0d-0337-4383-8773-ac726e6ff2ae" providerId="ADAL" clId="{3F5A64D1-2C0E-42AA-903A-809F1C885E72}" dt="2024-05-15T17:21:58.126" v="182" actId="1036"/>
          <ac:picMkLst>
            <pc:docMk/>
            <pc:sldMk cId="3418408415" sldId="397"/>
            <ac:picMk id="5" creationId="{A81D0515-283F-A5AC-9523-490AF055D69B}"/>
          </ac:picMkLst>
        </pc:picChg>
      </pc:sldChg>
      <pc:sldChg chg="addSp delSp modSp mod">
        <pc:chgData name="Alex Brosseau" userId="bd803d0d-0337-4383-8773-ac726e6ff2ae" providerId="ADAL" clId="{3F5A64D1-2C0E-42AA-903A-809F1C885E72}" dt="2024-05-01T19:05:40.915" v="96" actId="1076"/>
        <pc:sldMkLst>
          <pc:docMk/>
          <pc:sldMk cId="3337672905" sldId="404"/>
        </pc:sldMkLst>
        <pc:picChg chg="del">
          <ac:chgData name="Alex Brosseau" userId="bd803d0d-0337-4383-8773-ac726e6ff2ae" providerId="ADAL" clId="{3F5A64D1-2C0E-42AA-903A-809F1C885E72}" dt="2024-05-01T19:05:36.303" v="94" actId="478"/>
          <ac:picMkLst>
            <pc:docMk/>
            <pc:sldMk cId="3337672905" sldId="404"/>
            <ac:picMk id="5" creationId="{5AC103C3-DBA8-8029-150C-BE82024A40ED}"/>
          </ac:picMkLst>
        </pc:picChg>
        <pc:picChg chg="add mod">
          <ac:chgData name="Alex Brosseau" userId="bd803d0d-0337-4383-8773-ac726e6ff2ae" providerId="ADAL" clId="{3F5A64D1-2C0E-42AA-903A-809F1C885E72}" dt="2024-05-01T19:05:40.915" v="96" actId="1076"/>
          <ac:picMkLst>
            <pc:docMk/>
            <pc:sldMk cId="3337672905" sldId="404"/>
            <ac:picMk id="7" creationId="{EE994CFB-2355-448B-6E21-32901174AC30}"/>
          </ac:picMkLst>
        </pc:picChg>
      </pc:sldChg>
      <pc:sldChg chg="modSp mod">
        <pc:chgData name="Alex Brosseau" userId="bd803d0d-0337-4383-8773-ac726e6ff2ae" providerId="ADAL" clId="{3F5A64D1-2C0E-42AA-903A-809F1C885E72}" dt="2024-05-03T16:23:53.252" v="108" actId="20577"/>
        <pc:sldMkLst>
          <pc:docMk/>
          <pc:sldMk cId="3334942744" sldId="408"/>
        </pc:sldMkLst>
        <pc:spChg chg="mod">
          <ac:chgData name="Alex Brosseau" userId="bd803d0d-0337-4383-8773-ac726e6ff2ae" providerId="ADAL" clId="{3F5A64D1-2C0E-42AA-903A-809F1C885E72}" dt="2024-05-03T16:23:53.252" v="108" actId="20577"/>
          <ac:spMkLst>
            <pc:docMk/>
            <pc:sldMk cId="3334942744" sldId="408"/>
            <ac:spMk id="6" creationId="{4A0E9703-408F-79D8-7DB8-24B9F7DC9AE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C0E887-16C8-40FD-8823-91BADA7FA683}" type="datetimeFigureOut">
              <a:rPr lang="en-US" smtClean="0"/>
              <a:t>5/15/2024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AC079-762B-4073-89D1-40288322B8F8}" type="slidenum">
              <a:rPr lang="en-US" smtClean="0"/>
              <a:t>‹#›</a:t>
            </a:fld>
            <a:endParaRPr lang="en-US"/>
          </a:p>
        </p:txBody>
      </p:sp>
    </p:spTree>
    <p:extLst>
      <p:ext uri="{BB962C8B-B14F-4D97-AF65-F5344CB8AC3E}">
        <p14:creationId xmlns:p14="http://schemas.microsoft.com/office/powerpoint/2010/main" val="2056909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2AC079-762B-4073-89D1-40288322B8F8}" type="slidenum">
              <a:rPr lang="en-US" smtClean="0"/>
              <a:t>1</a:t>
            </a:fld>
            <a:endParaRPr lang="en-US"/>
          </a:p>
        </p:txBody>
      </p:sp>
    </p:spTree>
    <p:extLst>
      <p:ext uri="{BB962C8B-B14F-4D97-AF65-F5344CB8AC3E}">
        <p14:creationId xmlns:p14="http://schemas.microsoft.com/office/powerpoint/2010/main" val="342157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222AC079-762B-4073-89D1-40288322B8F8}" type="slidenum">
              <a:rPr lang="en-US" smtClean="0"/>
              <a:t>10</a:t>
            </a:fld>
            <a:endParaRPr lang="en-US"/>
          </a:p>
        </p:txBody>
      </p:sp>
    </p:spTree>
    <p:extLst>
      <p:ext uri="{BB962C8B-B14F-4D97-AF65-F5344CB8AC3E}">
        <p14:creationId xmlns:p14="http://schemas.microsoft.com/office/powerpoint/2010/main" val="242011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 good amount of this session will be focused on using tools to create structure for your friendship journey. Structure is awesome for a lot of reasons. It can help us know what we’re going to do with out days, plan out what we’re going to do, and give us a sense of control when we otherwise might not feel like we are in control of what’s happening around us. Friendship is no exception to that rule. Structure creates safety for us in a couple ways:</a:t>
            </a:r>
          </a:p>
          <a:p>
            <a:pPr marL="228600" indent="-228600">
              <a:buAutoNum type="arabicParenR"/>
            </a:pPr>
            <a:r>
              <a:rPr lang="en-US" b="0" dirty="0"/>
              <a:t>It helps us remember what our goals are and keeps us on track to achieve them.</a:t>
            </a:r>
          </a:p>
          <a:p>
            <a:pPr marL="228600" indent="-228600">
              <a:buAutoNum type="arabicParenR"/>
            </a:pPr>
            <a:r>
              <a:rPr lang="en-US" b="0" dirty="0"/>
              <a:t>It allows us to notice when we’re drifting away from our original goals.</a:t>
            </a:r>
          </a:p>
          <a:p>
            <a:pPr marL="228600" indent="-228600">
              <a:buAutoNum type="arabicParenR"/>
            </a:pPr>
            <a:r>
              <a:rPr lang="en-US" b="0" dirty="0"/>
              <a:t>It can give us the confidence that we know what we’re looking for, we know what we’re doing, and we are capable of achieving the goals we set for ourselves.</a:t>
            </a:r>
          </a:p>
          <a:p>
            <a:endParaRPr lang="en-US" b="1" dirty="0">
              <a:ea typeface="Calibri"/>
              <a:cs typeface="Calibri"/>
            </a:endParaRPr>
          </a:p>
        </p:txBody>
      </p:sp>
      <p:sp>
        <p:nvSpPr>
          <p:cNvPr id="4" name="Slide Number Placeholder 3"/>
          <p:cNvSpPr>
            <a:spLocks noGrp="1"/>
          </p:cNvSpPr>
          <p:nvPr>
            <p:ph type="sldNum" sz="quarter" idx="5"/>
          </p:nvPr>
        </p:nvSpPr>
        <p:spPr/>
        <p:txBody>
          <a:bodyPr/>
          <a:lstStyle/>
          <a:p>
            <a:fld id="{222AC079-762B-4073-89D1-40288322B8F8}" type="slidenum">
              <a:rPr lang="en-US" smtClean="0"/>
              <a:t>11</a:t>
            </a:fld>
            <a:endParaRPr lang="en-US"/>
          </a:p>
        </p:txBody>
      </p:sp>
    </p:spTree>
    <p:extLst>
      <p:ext uri="{BB962C8B-B14F-4D97-AF65-F5344CB8AC3E}">
        <p14:creationId xmlns:p14="http://schemas.microsoft.com/office/powerpoint/2010/main" val="37736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rPr>
              <a:t>We’ve started thinking about what we want our friendships to look like, and thought about some people in our lives that give us an idea of what we want those connections to look like.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bg1"/>
              </a:solidFill>
            </a:endParaRPr>
          </a:p>
          <a:p>
            <a:endParaRPr lang="en-US" b="1">
              <a:ea typeface="Calibri"/>
              <a:cs typeface="Calibri"/>
            </a:endParaRPr>
          </a:p>
        </p:txBody>
      </p:sp>
      <p:sp>
        <p:nvSpPr>
          <p:cNvPr id="4" name="Slide Number Placeholder 3"/>
          <p:cNvSpPr>
            <a:spLocks noGrp="1"/>
          </p:cNvSpPr>
          <p:nvPr>
            <p:ph type="sldNum" sz="quarter" idx="5"/>
          </p:nvPr>
        </p:nvSpPr>
        <p:spPr/>
        <p:txBody>
          <a:bodyPr/>
          <a:lstStyle/>
          <a:p>
            <a:fld id="{222AC079-762B-4073-89D1-40288322B8F8}" type="slidenum">
              <a:rPr lang="en-US" smtClean="0"/>
              <a:t>12</a:t>
            </a:fld>
            <a:endParaRPr lang="en-US"/>
          </a:p>
        </p:txBody>
      </p:sp>
    </p:spTree>
    <p:extLst>
      <p:ext uri="{BB962C8B-B14F-4D97-AF65-F5344CB8AC3E}">
        <p14:creationId xmlns:p14="http://schemas.microsoft.com/office/powerpoint/2010/main" val="280652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bg1"/>
              </a:solidFill>
            </a:endParaRPr>
          </a:p>
          <a:p>
            <a:endParaRPr lang="en-US" b="1">
              <a:ea typeface="Calibri"/>
              <a:cs typeface="Calibri"/>
            </a:endParaRPr>
          </a:p>
        </p:txBody>
      </p:sp>
      <p:sp>
        <p:nvSpPr>
          <p:cNvPr id="4" name="Slide Number Placeholder 3"/>
          <p:cNvSpPr>
            <a:spLocks noGrp="1"/>
          </p:cNvSpPr>
          <p:nvPr>
            <p:ph type="sldNum" sz="quarter" idx="5"/>
          </p:nvPr>
        </p:nvSpPr>
        <p:spPr/>
        <p:txBody>
          <a:bodyPr/>
          <a:lstStyle/>
          <a:p>
            <a:fld id="{222AC079-762B-4073-89D1-40288322B8F8}" type="slidenum">
              <a:rPr lang="en-US" smtClean="0"/>
              <a:t>13</a:t>
            </a:fld>
            <a:endParaRPr lang="en-US"/>
          </a:p>
        </p:txBody>
      </p:sp>
    </p:spTree>
    <p:extLst>
      <p:ext uri="{BB962C8B-B14F-4D97-AF65-F5344CB8AC3E}">
        <p14:creationId xmlns:p14="http://schemas.microsoft.com/office/powerpoint/2010/main" val="845412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bg1"/>
              </a:solidFill>
            </a:endParaRPr>
          </a:p>
          <a:p>
            <a:endParaRPr lang="en-US" b="1">
              <a:ea typeface="Calibri"/>
              <a:cs typeface="Calibri"/>
            </a:endParaRPr>
          </a:p>
        </p:txBody>
      </p:sp>
      <p:sp>
        <p:nvSpPr>
          <p:cNvPr id="4" name="Slide Number Placeholder 3"/>
          <p:cNvSpPr>
            <a:spLocks noGrp="1"/>
          </p:cNvSpPr>
          <p:nvPr>
            <p:ph type="sldNum" sz="quarter" idx="5"/>
          </p:nvPr>
        </p:nvSpPr>
        <p:spPr/>
        <p:txBody>
          <a:bodyPr/>
          <a:lstStyle/>
          <a:p>
            <a:fld id="{222AC079-762B-4073-89D1-40288322B8F8}" type="slidenum">
              <a:rPr lang="en-US" smtClean="0"/>
              <a:t>14</a:t>
            </a:fld>
            <a:endParaRPr lang="en-US"/>
          </a:p>
        </p:txBody>
      </p:sp>
    </p:spTree>
    <p:extLst>
      <p:ext uri="{BB962C8B-B14F-4D97-AF65-F5344CB8AC3E}">
        <p14:creationId xmlns:p14="http://schemas.microsoft.com/office/powerpoint/2010/main" val="2676144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ea typeface="Calibri"/>
              <a:cs typeface="Calibri"/>
            </a:endParaRPr>
          </a:p>
        </p:txBody>
      </p:sp>
      <p:sp>
        <p:nvSpPr>
          <p:cNvPr id="4" name="Slide Number Placeholder 3"/>
          <p:cNvSpPr>
            <a:spLocks noGrp="1"/>
          </p:cNvSpPr>
          <p:nvPr>
            <p:ph type="sldNum" sz="quarter" idx="5"/>
          </p:nvPr>
        </p:nvSpPr>
        <p:spPr/>
        <p:txBody>
          <a:bodyPr/>
          <a:lstStyle/>
          <a:p>
            <a:fld id="{222AC079-762B-4073-89D1-40288322B8F8}" type="slidenum">
              <a:rPr lang="en-US" smtClean="0"/>
              <a:t>15</a:t>
            </a:fld>
            <a:endParaRPr lang="en-US"/>
          </a:p>
        </p:txBody>
      </p:sp>
    </p:spTree>
    <p:extLst>
      <p:ext uri="{BB962C8B-B14F-4D97-AF65-F5344CB8AC3E}">
        <p14:creationId xmlns:p14="http://schemas.microsoft.com/office/powerpoint/2010/main" val="490300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ea typeface="Calibri"/>
              <a:cs typeface="Calibri"/>
            </a:endParaRPr>
          </a:p>
        </p:txBody>
      </p:sp>
      <p:sp>
        <p:nvSpPr>
          <p:cNvPr id="4" name="Slide Number Placeholder 3"/>
          <p:cNvSpPr>
            <a:spLocks noGrp="1"/>
          </p:cNvSpPr>
          <p:nvPr>
            <p:ph type="sldNum" sz="quarter" idx="5"/>
          </p:nvPr>
        </p:nvSpPr>
        <p:spPr/>
        <p:txBody>
          <a:bodyPr/>
          <a:lstStyle/>
          <a:p>
            <a:fld id="{222AC079-762B-4073-89D1-40288322B8F8}" type="slidenum">
              <a:rPr lang="en-US" smtClean="0"/>
              <a:t>16</a:t>
            </a:fld>
            <a:endParaRPr lang="en-US"/>
          </a:p>
        </p:txBody>
      </p:sp>
    </p:spTree>
    <p:extLst>
      <p:ext uri="{BB962C8B-B14F-4D97-AF65-F5344CB8AC3E}">
        <p14:creationId xmlns:p14="http://schemas.microsoft.com/office/powerpoint/2010/main" val="1925533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ea typeface="Calibri"/>
              <a:cs typeface="Calibri"/>
            </a:endParaRPr>
          </a:p>
        </p:txBody>
      </p:sp>
      <p:sp>
        <p:nvSpPr>
          <p:cNvPr id="4" name="Slide Number Placeholder 3"/>
          <p:cNvSpPr>
            <a:spLocks noGrp="1"/>
          </p:cNvSpPr>
          <p:nvPr>
            <p:ph type="sldNum" sz="quarter" idx="5"/>
          </p:nvPr>
        </p:nvSpPr>
        <p:spPr/>
        <p:txBody>
          <a:bodyPr/>
          <a:lstStyle/>
          <a:p>
            <a:fld id="{222AC079-762B-4073-89D1-40288322B8F8}" type="slidenum">
              <a:rPr lang="en-US" smtClean="0"/>
              <a:t>17</a:t>
            </a:fld>
            <a:endParaRPr lang="en-US"/>
          </a:p>
        </p:txBody>
      </p:sp>
    </p:spTree>
    <p:extLst>
      <p:ext uri="{BB962C8B-B14F-4D97-AF65-F5344CB8AC3E}">
        <p14:creationId xmlns:p14="http://schemas.microsoft.com/office/powerpoint/2010/main" val="491231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a:p>
        </p:txBody>
      </p:sp>
      <p:sp>
        <p:nvSpPr>
          <p:cNvPr id="4" name="Slide Number Placeholder 3"/>
          <p:cNvSpPr>
            <a:spLocks noGrp="1"/>
          </p:cNvSpPr>
          <p:nvPr>
            <p:ph type="sldNum" sz="quarter" idx="5"/>
          </p:nvPr>
        </p:nvSpPr>
        <p:spPr/>
        <p:txBody>
          <a:bodyPr/>
          <a:lstStyle/>
          <a:p>
            <a:fld id="{222AC079-762B-4073-89D1-40288322B8F8}" type="slidenum">
              <a:rPr lang="en-US" smtClean="0"/>
              <a:t>19</a:t>
            </a:fld>
            <a:endParaRPr lang="en-US"/>
          </a:p>
        </p:txBody>
      </p:sp>
    </p:spTree>
    <p:extLst>
      <p:ext uri="{BB962C8B-B14F-4D97-AF65-F5344CB8AC3E}">
        <p14:creationId xmlns:p14="http://schemas.microsoft.com/office/powerpoint/2010/main" val="1448923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AC079-762B-4073-89D1-40288322B8F8}" type="slidenum">
              <a:rPr lang="en-US" smtClean="0"/>
              <a:t>20</a:t>
            </a:fld>
            <a:endParaRPr lang="en-US"/>
          </a:p>
        </p:txBody>
      </p:sp>
    </p:spTree>
    <p:extLst>
      <p:ext uri="{BB962C8B-B14F-4D97-AF65-F5344CB8AC3E}">
        <p14:creationId xmlns:p14="http://schemas.microsoft.com/office/powerpoint/2010/main" val="3768903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AC079-762B-4073-89D1-40288322B8F8}" type="slidenum">
              <a:rPr lang="en-US" smtClean="0"/>
              <a:t>2</a:t>
            </a:fld>
            <a:endParaRPr lang="en-US"/>
          </a:p>
        </p:txBody>
      </p:sp>
    </p:spTree>
    <p:extLst>
      <p:ext uri="{BB962C8B-B14F-4D97-AF65-F5344CB8AC3E}">
        <p14:creationId xmlns:p14="http://schemas.microsoft.com/office/powerpoint/2010/main" val="1428030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AC079-762B-4073-89D1-40288322B8F8}" type="slidenum">
              <a:rPr lang="en-US" smtClean="0"/>
              <a:t>3</a:t>
            </a:fld>
            <a:endParaRPr lang="en-US"/>
          </a:p>
        </p:txBody>
      </p:sp>
    </p:spTree>
    <p:extLst>
      <p:ext uri="{BB962C8B-B14F-4D97-AF65-F5344CB8AC3E}">
        <p14:creationId xmlns:p14="http://schemas.microsoft.com/office/powerpoint/2010/main" val="4142058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0" i="0" kern="1200">
                <a:solidFill>
                  <a:schemeClr val="dk1"/>
                </a:solidFill>
                <a:latin typeface="Calibri"/>
                <a:ea typeface="Calibri"/>
                <a:cs typeface="Calibri"/>
                <a:sym typeface="Calibri"/>
              </a:rPr>
              <a:t>The </a:t>
            </a:r>
            <a:r>
              <a:rPr lang="en-US" sz="1200" b="0" i="0" kern="1200">
                <a:solidFill>
                  <a:schemeClr val="dk1"/>
                </a:solidFill>
                <a:latin typeface="Calibri"/>
                <a:ea typeface="Calibri"/>
                <a:cs typeface="Calibri"/>
              </a:rPr>
              <a:t>PA Developmental Disabilities Council is funding the Authentic Friendships grant and awarded it to Values Into Action, our project is called True Friendships.  Our purpose is to help people create opportunities and capacity for friendships.  We are especially focusing on assisting people with disabilities, by listening to the challenges and barriers they have faced in locating opportunities to create friendship and then developing learning sessions based on the feedback we received.  The Learning sessions will begin in early 2024.</a:t>
            </a:r>
            <a:endParaRPr lang="en-US" sz="1200" b="0" i="0" kern="1200">
              <a:solidFill>
                <a:schemeClr val="dk1"/>
              </a:solidFill>
              <a:latin typeface="Calibri"/>
              <a:ea typeface="Calibri"/>
              <a:cs typeface="Calibri"/>
              <a:sym typeface="Calibri"/>
            </a:endParaRPr>
          </a:p>
        </p:txBody>
      </p:sp>
      <p:sp>
        <p:nvSpPr>
          <p:cNvPr id="4" name="Slide Number Placeholder 3"/>
          <p:cNvSpPr>
            <a:spLocks noGrp="1"/>
          </p:cNvSpPr>
          <p:nvPr>
            <p:ph type="sldNum" sz="quarter" idx="5"/>
          </p:nvPr>
        </p:nvSpPr>
        <p:spPr/>
        <p:txBody>
          <a:bodyPr/>
          <a:lstStyle/>
          <a:p>
            <a:fld id="{222AC079-762B-4073-89D1-40288322B8F8}" type="slidenum">
              <a:rPr lang="en-US" smtClean="0"/>
              <a:t>4</a:t>
            </a:fld>
            <a:endParaRPr lang="en-US"/>
          </a:p>
        </p:txBody>
      </p:sp>
    </p:spTree>
    <p:extLst>
      <p:ext uri="{BB962C8B-B14F-4D97-AF65-F5344CB8AC3E}">
        <p14:creationId xmlns:p14="http://schemas.microsoft.com/office/powerpoint/2010/main" val="2334336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AC079-762B-4073-89D1-40288322B8F8}" type="slidenum">
              <a:rPr lang="en-US" smtClean="0"/>
              <a:t>5</a:t>
            </a:fld>
            <a:endParaRPr lang="en-US"/>
          </a:p>
        </p:txBody>
      </p:sp>
    </p:spTree>
    <p:extLst>
      <p:ext uri="{BB962C8B-B14F-4D97-AF65-F5344CB8AC3E}">
        <p14:creationId xmlns:p14="http://schemas.microsoft.com/office/powerpoint/2010/main" val="1718346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AC079-762B-4073-89D1-40288322B8F8}" type="slidenum">
              <a:rPr lang="en-US" smtClean="0"/>
              <a:t>6</a:t>
            </a:fld>
            <a:endParaRPr lang="en-US"/>
          </a:p>
        </p:txBody>
      </p:sp>
    </p:spTree>
    <p:extLst>
      <p:ext uri="{BB962C8B-B14F-4D97-AF65-F5344CB8AC3E}">
        <p14:creationId xmlns:p14="http://schemas.microsoft.com/office/powerpoint/2010/main" val="907416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AC079-762B-4073-89D1-40288322B8F8}" type="slidenum">
              <a:rPr lang="en-US" smtClean="0"/>
              <a:t>7</a:t>
            </a:fld>
            <a:endParaRPr lang="en-US"/>
          </a:p>
        </p:txBody>
      </p:sp>
    </p:spTree>
    <p:extLst>
      <p:ext uri="{BB962C8B-B14F-4D97-AF65-F5344CB8AC3E}">
        <p14:creationId xmlns:p14="http://schemas.microsoft.com/office/powerpoint/2010/main" val="265972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[Alex] I was really excited to talk about this topic because it’s one that is especially relevant to me and my life. I’m from Arizona originally, which is on the other side of the country from us. When I got here, I was very worried about how I was going to make friends. I didn’t know anyone here, I had no friends within 2 hours distance of me, and I had no idea how I was going to start fresh in this whole new world. It would have been weird if I just went and introduced myself to everyone and asked them to be my friend. So I had to think about how I could create structure for myself without having many connections. Today, we’re going to be focusing a lot on how we can create structure for the process of making friends, and learn how that structure can help us stay safe as we make new friends. We’ll also talk about how to build safety into our plans.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222AC079-762B-4073-89D1-40288322B8F8}" type="slidenum">
              <a:rPr lang="en-US" smtClean="0"/>
              <a:t>8</a:t>
            </a:fld>
            <a:endParaRPr lang="en-US"/>
          </a:p>
        </p:txBody>
      </p:sp>
    </p:spTree>
    <p:extLst>
      <p:ext uri="{BB962C8B-B14F-4D97-AF65-F5344CB8AC3E}">
        <p14:creationId xmlns:p14="http://schemas.microsoft.com/office/powerpoint/2010/main" val="1887618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It’s impossible to achieve any kind of goal if you’re not sure how to define it. So the first step on your friendship journey is to first think about what friendship should look like for you. To start us off, we’ve got some pictures here of some friends we’ve seen in movies and on TV that give us a starting idea of what friendship looks like. </a:t>
            </a:r>
          </a:p>
        </p:txBody>
      </p:sp>
      <p:sp>
        <p:nvSpPr>
          <p:cNvPr id="4" name="Slide Number Placeholder 3"/>
          <p:cNvSpPr>
            <a:spLocks noGrp="1"/>
          </p:cNvSpPr>
          <p:nvPr>
            <p:ph type="sldNum" sz="quarter" idx="5"/>
          </p:nvPr>
        </p:nvSpPr>
        <p:spPr/>
        <p:txBody>
          <a:bodyPr/>
          <a:lstStyle/>
          <a:p>
            <a:fld id="{222AC079-762B-4073-89D1-40288322B8F8}" type="slidenum">
              <a:rPr lang="en-US" smtClean="0"/>
              <a:t>9</a:t>
            </a:fld>
            <a:endParaRPr lang="en-US"/>
          </a:p>
        </p:txBody>
      </p:sp>
    </p:spTree>
    <p:extLst>
      <p:ext uri="{BB962C8B-B14F-4D97-AF65-F5344CB8AC3E}">
        <p14:creationId xmlns:p14="http://schemas.microsoft.com/office/powerpoint/2010/main" val="4001143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609"/>
            <a:ext cx="12192000" cy="4533611"/>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8"/>
            <a:ext cx="10572000" cy="2175202"/>
          </a:xfrm>
        </p:spPr>
        <p:txBody>
          <a:bodyPr/>
          <a:lstStyle>
            <a:lvl1pPr>
              <a:defRPr sz="5400"/>
            </a:lvl1pPr>
          </a:lstStyle>
          <a:p>
            <a:r>
              <a:rPr lang="en-US"/>
              <a:t>Click to edit Master title style</a:t>
            </a:r>
          </a:p>
        </p:txBody>
      </p:sp>
      <p:sp>
        <p:nvSpPr>
          <p:cNvPr id="3" name="Subtitle 2"/>
          <p:cNvSpPr>
            <a:spLocks noGrp="1"/>
          </p:cNvSpPr>
          <p:nvPr>
            <p:ph type="subTitle" idx="1"/>
          </p:nvPr>
        </p:nvSpPr>
        <p:spPr>
          <a:xfrm>
            <a:off x="810001" y="4736599"/>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B9EBBA-996F-894A-B54A-D6246ED52CEA}" type="datetimeFigureOut">
              <a:rPr lang="en-US" dirty="0"/>
              <a:pPr/>
              <a:t>5/15/2024</a:t>
            </a:fld>
            <a:endParaRPr lang="en-US"/>
          </a:p>
        </p:txBody>
      </p:sp>
      <p:sp>
        <p:nvSpPr>
          <p:cNvPr id="5" name="Footer Placeholder 4"/>
          <p:cNvSpPr>
            <a:spLocks noGrp="1"/>
          </p:cNvSpPr>
          <p:nvPr>
            <p:ph type="ftr" sz="quarter" idx="11"/>
          </p:nvPr>
        </p:nvSpPr>
        <p:spPr>
          <a:xfrm>
            <a:off x="451514" y="5375171"/>
            <a:ext cx="8644320" cy="1031318"/>
          </a:xfrm>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5/15/2024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C52C72-DE31-F449-A4ED-4C594FD91407}" type="datetimeFigureOut">
              <a:rPr lang="en-US" dirty="0"/>
              <a:pPr/>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62726E-379B-B349-9EED-81ED093FA806}" type="datetimeFigureOut">
              <a:rPr lang="en-US" dirty="0"/>
              <a:pPr/>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B8FC1D5-C4F8-4408-805D-68EF8BAB9B37}" type="slidenum">
              <a:rPr lang="en-US" smtClean="0"/>
              <a:t>‹#›</a:t>
            </a:fld>
            <a:endParaRPr lang="en-US"/>
          </a:p>
        </p:txBody>
      </p:sp>
    </p:spTree>
    <p:extLst>
      <p:ext uri="{BB962C8B-B14F-4D97-AF65-F5344CB8AC3E}">
        <p14:creationId xmlns:p14="http://schemas.microsoft.com/office/powerpoint/2010/main" val="1640143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3A1323-8D79-1946-B0D7-40001CF92E9D}" type="datetimeFigureOut">
              <a:rPr lang="en-US" dirty="0"/>
              <a:pPr/>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302355-E14B-8545-A8F8-0FE83CC9D524}" type="datetimeFigureOut">
              <a:rPr lang="en-US" dirty="0"/>
              <a:pPr/>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640F58-564D-2B4F-AE67-E407BA4FCF45}" type="datetimeFigureOut">
              <a:rPr lang="en-US" dirty="0"/>
              <a:pPr/>
              <a:t>5/15/2024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3A34C8-038E-2045-AF43-DF7DBB8E0E9E}" type="datetimeFigureOut">
              <a:rPr lang="en-US" dirty="0"/>
              <a:pPr/>
              <a:t>5/15/2024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5/15/2024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5/15/2024</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810000" y="1766828"/>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1514" y="5569528"/>
            <a:ext cx="8644320" cy="836960"/>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5/15/2024</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a:p>
        </p:txBody>
      </p:sp>
      <p:sp>
        <p:nvSpPr>
          <p:cNvPr id="7" name="Rectangle 6">
            <a:extLst>
              <a:ext uri="{FF2B5EF4-FFF2-40B4-BE49-F238E27FC236}">
                <a16:creationId xmlns:a16="http://schemas.microsoft.com/office/drawing/2014/main" id="{DC5A7A98-33EB-4DC5-BE01-0F612EC4E862}"/>
              </a:ext>
            </a:extLst>
          </p:cNvPr>
          <p:cNvSpPr/>
          <p:nvPr userDrawn="1"/>
        </p:nvSpPr>
        <p:spPr>
          <a:xfrm>
            <a:off x="565265" y="5569527"/>
            <a:ext cx="2044931" cy="836960"/>
          </a:xfrm>
          <a:prstGeom prst="rect">
            <a:avLst/>
          </a:prstGeom>
          <a:blipFill>
            <a:blip r:embed="rId1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 id="2147483667" r:id="rId15"/>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mailto:authenticfriendships@viapa.org"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0830" y="2884601"/>
            <a:ext cx="3460341" cy="899251"/>
          </a:xfrm>
        </p:spPr>
        <p:txBody>
          <a:bodyPr vert="horz" lIns="91440" tIns="45720" rIns="91440" bIns="45720" rtlCol="0" anchor="b">
            <a:normAutofit/>
          </a:bodyPr>
          <a:lstStyle/>
          <a:p>
            <a:r>
              <a:rPr lang="en-US" sz="4200" dirty="0"/>
              <a:t>WELCOME!</a:t>
            </a:r>
          </a:p>
        </p:txBody>
      </p:sp>
      <p:sp>
        <p:nvSpPr>
          <p:cNvPr id="3" name="Subtitle 2">
            <a:extLst>
              <a:ext uri="{FF2B5EF4-FFF2-40B4-BE49-F238E27FC236}">
                <a16:creationId xmlns:a16="http://schemas.microsoft.com/office/drawing/2014/main" id="{ABE43749-8627-898D-0972-874C87AFE4CF}"/>
              </a:ext>
            </a:extLst>
          </p:cNvPr>
          <p:cNvSpPr>
            <a:spLocks noGrp="1"/>
          </p:cNvSpPr>
          <p:nvPr>
            <p:ph type="subTitle" idx="1"/>
          </p:nvPr>
        </p:nvSpPr>
        <p:spPr>
          <a:xfrm>
            <a:off x="4249221" y="4269019"/>
            <a:ext cx="7358530" cy="2495036"/>
          </a:xfrm>
        </p:spPr>
        <p:txBody>
          <a:bodyPr>
            <a:noAutofit/>
          </a:bodyPr>
          <a:lstStyle/>
          <a:p>
            <a:r>
              <a:rPr lang="en-US" sz="8000"/>
              <a:t>Making New Friends Safely</a:t>
            </a:r>
          </a:p>
        </p:txBody>
      </p:sp>
      <p:grpSp>
        <p:nvGrpSpPr>
          <p:cNvPr id="6" name="Group 5" descr="Logo that says &quot;True Friendships: Friendship is for everyone!&quot;">
            <a:extLst>
              <a:ext uri="{FF2B5EF4-FFF2-40B4-BE49-F238E27FC236}">
                <a16:creationId xmlns:a16="http://schemas.microsoft.com/office/drawing/2014/main" id="{055B5477-548B-EDBA-56AD-6E5C04ACF971}"/>
              </a:ext>
            </a:extLst>
          </p:cNvPr>
          <p:cNvGrpSpPr/>
          <p:nvPr/>
        </p:nvGrpSpPr>
        <p:grpSpPr>
          <a:xfrm>
            <a:off x="4954329" y="415674"/>
            <a:ext cx="5948313" cy="3368178"/>
            <a:chOff x="5250730" y="607864"/>
            <a:chExt cx="5043340" cy="3016486"/>
          </a:xfrm>
        </p:grpSpPr>
        <p:sp>
          <p:nvSpPr>
            <p:cNvPr id="5" name="Rectangle: Rounded Corners 4">
              <a:extLst>
                <a:ext uri="{FF2B5EF4-FFF2-40B4-BE49-F238E27FC236}">
                  <a16:creationId xmlns:a16="http://schemas.microsoft.com/office/drawing/2014/main" id="{E12BBFFF-B012-EB93-F313-C835972CA705}"/>
                </a:ext>
              </a:extLst>
            </p:cNvPr>
            <p:cNvSpPr/>
            <p:nvPr/>
          </p:nvSpPr>
          <p:spPr>
            <a:xfrm>
              <a:off x="5250730" y="607864"/>
              <a:ext cx="5043340" cy="3016486"/>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45AE8DF6-ACAF-A718-CD3F-14FC8E95D3FC}"/>
                </a:ext>
              </a:extLst>
            </p:cNvPr>
            <p:cNvPicPr>
              <a:picLocks noChangeAspect="1"/>
            </p:cNvPicPr>
            <p:nvPr/>
          </p:nvPicPr>
          <p:blipFill>
            <a:blip r:embed="rId3"/>
            <a:stretch>
              <a:fillRect/>
            </a:stretch>
          </p:blipFill>
          <p:spPr>
            <a:xfrm>
              <a:off x="5386301" y="790905"/>
              <a:ext cx="4761905" cy="2638095"/>
            </a:xfrm>
            <a:prstGeom prst="rect">
              <a:avLst/>
            </a:prstGeom>
            <a:ln>
              <a:noFill/>
            </a:ln>
          </p:spPr>
        </p:pic>
      </p:grpSp>
    </p:spTree>
    <p:extLst>
      <p:ext uri="{BB962C8B-B14F-4D97-AF65-F5344CB8AC3E}">
        <p14:creationId xmlns:p14="http://schemas.microsoft.com/office/powerpoint/2010/main" val="181912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8"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72" name="Rectangle 71">
            <a:extLst>
              <a:ext uri="{FF2B5EF4-FFF2-40B4-BE49-F238E27FC236}">
                <a16:creationId xmlns:a16="http://schemas.microsoft.com/office/drawing/2014/main" id="{2654A105-F18C-4E12-B11B-51B12174B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91FA41-2F19-22FA-F77F-CAB733FF9190}"/>
              </a:ext>
              <a:ext uri="{C183D7F6-B498-43B3-948B-1728B52AA6E4}">
                <adec:decorative xmlns:adec="http://schemas.microsoft.com/office/drawing/2017/decorative" val="1"/>
              </a:ext>
            </a:extLst>
          </p:cNvPr>
          <p:cNvSpPr/>
          <p:nvPr/>
        </p:nvSpPr>
        <p:spPr>
          <a:xfrm>
            <a:off x="0" y="0"/>
            <a:ext cx="12192000" cy="1410780"/>
          </a:xfrm>
          <a:prstGeom prst="rect">
            <a:avLst/>
          </a:prstGeom>
          <a:solidFill>
            <a:srgbClr val="1740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357513" y="220165"/>
            <a:ext cx="10571998" cy="970450"/>
          </a:xfrm>
          <a:effectLst/>
        </p:spPr>
        <p:txBody>
          <a:bodyPr vert="horz" lIns="91440" tIns="45720" rIns="91440" bIns="45720" rtlCol="0" anchor="ctr">
            <a:normAutofit/>
          </a:bodyPr>
          <a:lstStyle/>
          <a:p>
            <a:r>
              <a:rPr lang="en-US" dirty="0">
                <a:solidFill>
                  <a:schemeClr val="tx1"/>
                </a:solidFill>
              </a:rPr>
              <a:t>What Friendship Means to YOU</a:t>
            </a:r>
            <a:endParaRPr lang="en-US" sz="800" dirty="0">
              <a:solidFill>
                <a:schemeClr val="tx1"/>
              </a:solidFill>
            </a:endParaRPr>
          </a:p>
        </p:txBody>
      </p:sp>
      <p:sp>
        <p:nvSpPr>
          <p:cNvPr id="4" name="TextBox 3">
            <a:extLst>
              <a:ext uri="{FF2B5EF4-FFF2-40B4-BE49-F238E27FC236}">
                <a16:creationId xmlns:a16="http://schemas.microsoft.com/office/drawing/2014/main" id="{EBE16F84-2F7D-8B82-A0AE-DC0AFE2B9EAE}"/>
              </a:ext>
            </a:extLst>
          </p:cNvPr>
          <p:cNvSpPr txBox="1"/>
          <p:nvPr/>
        </p:nvSpPr>
        <p:spPr>
          <a:xfrm>
            <a:off x="5399326" y="2554688"/>
            <a:ext cx="6484319" cy="2290691"/>
          </a:xfrm>
          <a:prstGeom prst="rect">
            <a:avLst/>
          </a:prstGeom>
          <a:effectLst/>
        </p:spPr>
        <p:txBody>
          <a:bodyPr vert="horz" lIns="91440" tIns="45720" rIns="91440" bIns="45720" rtlCol="0" anchor="t">
            <a:normAutofit/>
          </a:bodyPr>
          <a:lstStyle/>
          <a:p>
            <a:pPr>
              <a:spcBef>
                <a:spcPct val="20000"/>
              </a:spcBef>
              <a:spcAft>
                <a:spcPts val="600"/>
              </a:spcAft>
              <a:buClr>
                <a:schemeClr val="bg1"/>
              </a:buClr>
            </a:pPr>
            <a:r>
              <a:rPr lang="en-US" sz="2800" b="1" dirty="0">
                <a:solidFill>
                  <a:schemeClr val="bg1"/>
                </a:solidFill>
              </a:rPr>
              <a:t>Open Future Video: </a:t>
            </a:r>
            <a:r>
              <a:rPr lang="en-US" sz="2800" dirty="0">
                <a:solidFill>
                  <a:schemeClr val="bg1"/>
                </a:solidFill>
              </a:rPr>
              <a:t>Friendship Defined/About Friendship (55 seconds), Steve </a:t>
            </a:r>
            <a:r>
              <a:rPr lang="en-US" sz="2800" dirty="0" err="1">
                <a:solidFill>
                  <a:schemeClr val="bg1"/>
                </a:solidFill>
              </a:rPr>
              <a:t>Dymond</a:t>
            </a:r>
            <a:r>
              <a:rPr lang="en-US" sz="2800" dirty="0">
                <a:solidFill>
                  <a:schemeClr val="bg1"/>
                </a:solidFill>
              </a:rPr>
              <a:t> explains what friendship means to him.</a:t>
            </a:r>
          </a:p>
        </p:txBody>
      </p:sp>
      <p:pic>
        <p:nvPicPr>
          <p:cNvPr id="5" name="Picture 4" descr="Image of a young man with glasses that says &quot;About Friendship&quot; below it.">
            <a:extLst>
              <a:ext uri="{FF2B5EF4-FFF2-40B4-BE49-F238E27FC236}">
                <a16:creationId xmlns:a16="http://schemas.microsoft.com/office/drawing/2014/main" id="{A81D0515-283F-A5AC-9523-490AF055D69B}"/>
              </a:ext>
            </a:extLst>
          </p:cNvPr>
          <p:cNvPicPr>
            <a:picLocks noChangeAspect="1"/>
          </p:cNvPicPr>
          <p:nvPr/>
        </p:nvPicPr>
        <p:blipFill>
          <a:blip r:embed="rId3"/>
          <a:stretch>
            <a:fillRect/>
          </a:stretch>
        </p:blipFill>
        <p:spPr>
          <a:xfrm>
            <a:off x="614768" y="2419301"/>
            <a:ext cx="4090737" cy="3280045"/>
          </a:xfrm>
          <a:prstGeom prst="rect">
            <a:avLst/>
          </a:prstGeom>
        </p:spPr>
      </p:pic>
      <p:sp>
        <p:nvSpPr>
          <p:cNvPr id="8" name="TextBox 7">
            <a:extLst>
              <a:ext uri="{FF2B5EF4-FFF2-40B4-BE49-F238E27FC236}">
                <a16:creationId xmlns:a16="http://schemas.microsoft.com/office/drawing/2014/main" id="{128EBA61-9BDF-EA70-AFA9-202E3D9E0B87}"/>
              </a:ext>
            </a:extLst>
          </p:cNvPr>
          <p:cNvSpPr txBox="1"/>
          <p:nvPr/>
        </p:nvSpPr>
        <p:spPr>
          <a:xfrm>
            <a:off x="5399326" y="4721913"/>
            <a:ext cx="6215614" cy="957432"/>
          </a:xfrm>
          <a:prstGeom prst="rect">
            <a:avLst/>
          </a:prstGeom>
          <a:effectLst/>
        </p:spPr>
        <p:txBody>
          <a:bodyPr vert="horz" lIns="91440" tIns="45720" rIns="91440" bIns="45720" rtlCol="0" anchor="t">
            <a:normAutofit/>
          </a:bodyPr>
          <a:lstStyle/>
          <a:p>
            <a:pPr>
              <a:spcBef>
                <a:spcPct val="20000"/>
              </a:spcBef>
              <a:spcAft>
                <a:spcPts val="600"/>
              </a:spcAft>
              <a:buClr>
                <a:schemeClr val="bg1"/>
              </a:buClr>
            </a:pPr>
            <a:r>
              <a:rPr lang="en-US" sz="2800" b="1" dirty="0">
                <a:solidFill>
                  <a:schemeClr val="bg1"/>
                </a:solidFill>
              </a:rPr>
              <a:t>Tell Us! </a:t>
            </a:r>
            <a:r>
              <a:rPr lang="en-US" sz="2800" dirty="0">
                <a:solidFill>
                  <a:schemeClr val="bg1"/>
                </a:solidFill>
              </a:rPr>
              <a:t>What does friendship mean to you?</a:t>
            </a:r>
          </a:p>
        </p:txBody>
      </p:sp>
    </p:spTree>
    <p:extLst>
      <p:ext uri="{BB962C8B-B14F-4D97-AF65-F5344CB8AC3E}">
        <p14:creationId xmlns:p14="http://schemas.microsoft.com/office/powerpoint/2010/main" val="3418408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8"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72" name="Rectangle 71">
            <a:extLst>
              <a:ext uri="{FF2B5EF4-FFF2-40B4-BE49-F238E27FC236}">
                <a16:creationId xmlns:a16="http://schemas.microsoft.com/office/drawing/2014/main" id="{2654A105-F18C-4E12-B11B-51B12174B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91FA41-2F19-22FA-F77F-CAB733FF9190}"/>
              </a:ext>
              <a:ext uri="{C183D7F6-B498-43B3-948B-1728B52AA6E4}">
                <adec:decorative xmlns:adec="http://schemas.microsoft.com/office/drawing/2017/decorative" val="1"/>
              </a:ext>
            </a:extLst>
          </p:cNvPr>
          <p:cNvSpPr/>
          <p:nvPr/>
        </p:nvSpPr>
        <p:spPr>
          <a:xfrm>
            <a:off x="0" y="0"/>
            <a:ext cx="12192000" cy="1410780"/>
          </a:xfrm>
          <a:prstGeom prst="rect">
            <a:avLst/>
          </a:prstGeom>
          <a:solidFill>
            <a:srgbClr val="1740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357513" y="220165"/>
            <a:ext cx="10571998" cy="970450"/>
          </a:xfrm>
          <a:effectLst/>
        </p:spPr>
        <p:txBody>
          <a:bodyPr vert="horz" lIns="91440" tIns="45720" rIns="91440" bIns="45720" rtlCol="0" anchor="ctr">
            <a:normAutofit/>
          </a:bodyPr>
          <a:lstStyle/>
          <a:p>
            <a:r>
              <a:rPr lang="en-US" dirty="0">
                <a:solidFill>
                  <a:schemeClr val="tx1"/>
                </a:solidFill>
              </a:rPr>
              <a:t>Why is Structure Important?</a:t>
            </a:r>
            <a:endParaRPr lang="en-US" sz="800" dirty="0">
              <a:solidFill>
                <a:schemeClr val="tx1"/>
              </a:solidFill>
            </a:endParaRPr>
          </a:p>
        </p:txBody>
      </p:sp>
      <p:sp>
        <p:nvSpPr>
          <p:cNvPr id="4" name="TextBox 3">
            <a:extLst>
              <a:ext uri="{FF2B5EF4-FFF2-40B4-BE49-F238E27FC236}">
                <a16:creationId xmlns:a16="http://schemas.microsoft.com/office/drawing/2014/main" id="{EBE16F84-2F7D-8B82-A0AE-DC0AFE2B9EAE}"/>
              </a:ext>
            </a:extLst>
          </p:cNvPr>
          <p:cNvSpPr txBox="1"/>
          <p:nvPr/>
        </p:nvSpPr>
        <p:spPr>
          <a:xfrm>
            <a:off x="453190" y="1772787"/>
            <a:ext cx="9998910" cy="4316295"/>
          </a:xfrm>
          <a:prstGeom prst="rect">
            <a:avLst/>
          </a:prstGeom>
          <a:effectLst/>
        </p:spPr>
        <p:txBody>
          <a:bodyPr vert="horz" lIns="91440" tIns="45720" rIns="91440" bIns="45720" rtlCol="0" anchor="t">
            <a:normAutofit/>
          </a:bodyPr>
          <a:lstStyle/>
          <a:p>
            <a:pPr>
              <a:spcBef>
                <a:spcPct val="20000"/>
              </a:spcBef>
              <a:spcAft>
                <a:spcPts val="600"/>
              </a:spcAft>
              <a:buClr>
                <a:schemeClr val="bg1"/>
              </a:buClr>
            </a:pPr>
            <a:r>
              <a:rPr lang="en-US" sz="2800" dirty="0">
                <a:solidFill>
                  <a:schemeClr val="bg1"/>
                </a:solidFill>
              </a:rPr>
              <a:t>Structure in your friendship journey can be helpful and keep you safe in a lot of ways. It can:</a:t>
            </a:r>
          </a:p>
          <a:p>
            <a:pPr marL="457200" indent="-457200">
              <a:spcBef>
                <a:spcPct val="20000"/>
              </a:spcBef>
              <a:spcAft>
                <a:spcPts val="600"/>
              </a:spcAft>
              <a:buClr>
                <a:schemeClr val="bg1"/>
              </a:buClr>
              <a:buFont typeface="Arial" panose="020B0604020202020204" pitchFamily="34" charset="0"/>
              <a:buChar char="•"/>
            </a:pPr>
            <a:r>
              <a:rPr lang="en-US" sz="2800" dirty="0">
                <a:solidFill>
                  <a:schemeClr val="bg1"/>
                </a:solidFill>
              </a:rPr>
              <a:t>Remind you of your goals.</a:t>
            </a:r>
          </a:p>
          <a:p>
            <a:pPr marL="457200" indent="-457200">
              <a:spcBef>
                <a:spcPct val="20000"/>
              </a:spcBef>
              <a:spcAft>
                <a:spcPts val="600"/>
              </a:spcAft>
              <a:buClr>
                <a:schemeClr val="bg1"/>
              </a:buClr>
              <a:buFont typeface="Arial" panose="020B0604020202020204" pitchFamily="34" charset="0"/>
              <a:buChar char="•"/>
            </a:pPr>
            <a:r>
              <a:rPr lang="en-US" sz="2800" dirty="0">
                <a:solidFill>
                  <a:schemeClr val="bg1"/>
                </a:solidFill>
              </a:rPr>
              <a:t>Help you remember what you want to avoid.</a:t>
            </a:r>
          </a:p>
          <a:p>
            <a:pPr marL="457200" indent="-457200">
              <a:spcBef>
                <a:spcPct val="20000"/>
              </a:spcBef>
              <a:spcAft>
                <a:spcPts val="600"/>
              </a:spcAft>
              <a:buClr>
                <a:schemeClr val="bg1"/>
              </a:buClr>
              <a:buFont typeface="Arial" panose="020B0604020202020204" pitchFamily="34" charset="0"/>
              <a:buChar char="•"/>
            </a:pPr>
            <a:r>
              <a:rPr lang="en-US" sz="2800" dirty="0">
                <a:solidFill>
                  <a:schemeClr val="bg1"/>
                </a:solidFill>
              </a:rPr>
              <a:t>Remind you that you have a plan and you can make it happen!</a:t>
            </a:r>
          </a:p>
        </p:txBody>
      </p:sp>
      <p:pic>
        <p:nvPicPr>
          <p:cNvPr id="5" name="Picture 4" descr="A clipboard and pencil">
            <a:extLst>
              <a:ext uri="{FF2B5EF4-FFF2-40B4-BE49-F238E27FC236}">
                <a16:creationId xmlns:a16="http://schemas.microsoft.com/office/drawing/2014/main" id="{41B2B86D-0386-4476-7D5E-C4C3A8EBECA4}"/>
              </a:ext>
            </a:extLst>
          </p:cNvPr>
          <p:cNvPicPr>
            <a:picLocks noChangeAspect="1"/>
          </p:cNvPicPr>
          <p:nvPr/>
        </p:nvPicPr>
        <p:blipFill rotWithShape="1">
          <a:blip r:embed="rId3"/>
          <a:srcRect t="22037" b="22593"/>
          <a:stretch/>
        </p:blipFill>
        <p:spPr>
          <a:xfrm>
            <a:off x="4370562" y="4557712"/>
            <a:ext cx="3947938" cy="2185988"/>
          </a:xfrm>
          <a:prstGeom prst="rect">
            <a:avLst/>
          </a:prstGeom>
        </p:spPr>
      </p:pic>
    </p:spTree>
    <p:extLst>
      <p:ext uri="{BB962C8B-B14F-4D97-AF65-F5344CB8AC3E}">
        <p14:creationId xmlns:p14="http://schemas.microsoft.com/office/powerpoint/2010/main" val="4199968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8"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72" name="Rectangle 71">
            <a:extLst>
              <a:ext uri="{FF2B5EF4-FFF2-40B4-BE49-F238E27FC236}">
                <a16:creationId xmlns:a16="http://schemas.microsoft.com/office/drawing/2014/main" id="{2654A105-F18C-4E12-B11B-51B12174B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91FA41-2F19-22FA-F77F-CAB733FF9190}"/>
              </a:ext>
              <a:ext uri="{C183D7F6-B498-43B3-948B-1728B52AA6E4}">
                <adec:decorative xmlns:adec="http://schemas.microsoft.com/office/drawing/2017/decorative" val="1"/>
              </a:ext>
            </a:extLst>
          </p:cNvPr>
          <p:cNvSpPr/>
          <p:nvPr/>
        </p:nvSpPr>
        <p:spPr>
          <a:xfrm>
            <a:off x="0" y="0"/>
            <a:ext cx="12192000" cy="1410780"/>
          </a:xfrm>
          <a:prstGeom prst="rect">
            <a:avLst/>
          </a:prstGeom>
          <a:solidFill>
            <a:srgbClr val="1740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357513" y="220165"/>
            <a:ext cx="10571998" cy="970450"/>
          </a:xfrm>
          <a:effectLst/>
        </p:spPr>
        <p:txBody>
          <a:bodyPr vert="horz" lIns="91440" tIns="45720" rIns="91440" bIns="45720" rtlCol="0" anchor="ctr">
            <a:normAutofit/>
          </a:bodyPr>
          <a:lstStyle/>
          <a:p>
            <a:r>
              <a:rPr lang="en-US">
                <a:solidFill>
                  <a:schemeClr val="tx1"/>
                </a:solidFill>
              </a:rPr>
              <a:t>Step 2: Painting Your Friendship Picture</a:t>
            </a:r>
            <a:endParaRPr lang="en-US" sz="800">
              <a:solidFill>
                <a:schemeClr val="tx1"/>
              </a:solidFill>
            </a:endParaRPr>
          </a:p>
        </p:txBody>
      </p:sp>
      <p:sp>
        <p:nvSpPr>
          <p:cNvPr id="3" name="TextBox 2">
            <a:extLst>
              <a:ext uri="{FF2B5EF4-FFF2-40B4-BE49-F238E27FC236}">
                <a16:creationId xmlns:a16="http://schemas.microsoft.com/office/drawing/2014/main" id="{D9F99CB7-2835-3607-B17F-9ABBE8993587}"/>
              </a:ext>
            </a:extLst>
          </p:cNvPr>
          <p:cNvSpPr txBox="1"/>
          <p:nvPr/>
        </p:nvSpPr>
        <p:spPr>
          <a:xfrm>
            <a:off x="219894" y="2039482"/>
            <a:ext cx="4576712" cy="4316295"/>
          </a:xfrm>
          <a:prstGeom prst="rect">
            <a:avLst/>
          </a:prstGeom>
          <a:effectLst/>
        </p:spPr>
        <p:txBody>
          <a:bodyPr vert="horz" lIns="91440" tIns="45720" rIns="91440" bIns="45720" rtlCol="0" anchor="t">
            <a:normAutofit fontScale="92500" lnSpcReduction="10000"/>
          </a:bodyPr>
          <a:lstStyle/>
          <a:p>
            <a:pPr>
              <a:spcBef>
                <a:spcPct val="20000"/>
              </a:spcBef>
              <a:spcAft>
                <a:spcPts val="600"/>
              </a:spcAft>
              <a:buClr>
                <a:schemeClr val="bg1"/>
              </a:buClr>
            </a:pPr>
            <a:r>
              <a:rPr lang="en-US" sz="2400">
                <a:solidFill>
                  <a:schemeClr val="bg1"/>
                </a:solidFill>
              </a:rPr>
              <a:t>Charting the </a:t>
            </a:r>
            <a:r>
              <a:rPr lang="en-US" sz="2400" err="1">
                <a:solidFill>
                  <a:schemeClr val="bg1"/>
                </a:solidFill>
              </a:rPr>
              <a:t>LifeCourse</a:t>
            </a:r>
            <a:r>
              <a:rPr lang="en-US" sz="2400">
                <a:solidFill>
                  <a:schemeClr val="bg1"/>
                </a:solidFill>
              </a:rPr>
              <a:t>: </a:t>
            </a:r>
          </a:p>
          <a:p>
            <a:pPr>
              <a:spcBef>
                <a:spcPct val="20000"/>
              </a:spcBef>
              <a:spcAft>
                <a:spcPts val="600"/>
              </a:spcAft>
              <a:buClr>
                <a:schemeClr val="bg1"/>
              </a:buClr>
            </a:pPr>
            <a:r>
              <a:rPr lang="en-US" sz="2400">
                <a:solidFill>
                  <a:schemeClr val="bg1"/>
                </a:solidFill>
              </a:rPr>
              <a:t>Life Trajectory Planning Tool</a:t>
            </a:r>
          </a:p>
          <a:p>
            <a:pPr marL="342900" indent="-342900">
              <a:spcBef>
                <a:spcPct val="20000"/>
              </a:spcBef>
              <a:spcAft>
                <a:spcPts val="600"/>
              </a:spcAft>
              <a:buClr>
                <a:schemeClr val="bg1"/>
              </a:buClr>
              <a:buFont typeface="Arial" panose="020B0604020202020204" pitchFamily="34" charset="0"/>
              <a:buChar char="•"/>
            </a:pPr>
            <a:r>
              <a:rPr lang="en-US" sz="2400">
                <a:solidFill>
                  <a:schemeClr val="bg1"/>
                </a:solidFill>
              </a:rPr>
              <a:t>Can be used to help envision what you want from your friendships.</a:t>
            </a:r>
          </a:p>
          <a:p>
            <a:pPr marL="342900" indent="-342900">
              <a:spcBef>
                <a:spcPct val="20000"/>
              </a:spcBef>
              <a:spcAft>
                <a:spcPts val="600"/>
              </a:spcAft>
              <a:buClr>
                <a:schemeClr val="bg1"/>
              </a:buClr>
              <a:buFont typeface="Arial" panose="020B0604020202020204" pitchFamily="34" charset="0"/>
              <a:buChar char="•"/>
            </a:pPr>
            <a:r>
              <a:rPr lang="en-US" sz="2400">
                <a:solidFill>
                  <a:schemeClr val="bg1"/>
                </a:solidFill>
              </a:rPr>
              <a:t>Can do by yourself or with someone’s support.</a:t>
            </a:r>
          </a:p>
          <a:p>
            <a:pPr marL="342900" indent="-342900">
              <a:spcBef>
                <a:spcPct val="20000"/>
              </a:spcBef>
              <a:spcAft>
                <a:spcPts val="600"/>
              </a:spcAft>
              <a:buClr>
                <a:schemeClr val="bg1"/>
              </a:buClr>
              <a:buFont typeface="Arial" panose="020B0604020202020204" pitchFamily="34" charset="0"/>
              <a:buChar char="•"/>
            </a:pPr>
            <a:r>
              <a:rPr lang="en-US" sz="2400">
                <a:solidFill>
                  <a:schemeClr val="bg1"/>
                </a:solidFill>
              </a:rPr>
              <a:t>Don’t have to do it all at once! You can think about the questions and come back to it.</a:t>
            </a:r>
          </a:p>
          <a:p>
            <a:pPr>
              <a:spcBef>
                <a:spcPct val="20000"/>
              </a:spcBef>
              <a:spcAft>
                <a:spcPts val="600"/>
              </a:spcAft>
              <a:buClr>
                <a:schemeClr val="bg1"/>
              </a:buClr>
            </a:pPr>
            <a:endParaRPr lang="en-US" sz="2800">
              <a:solidFill>
                <a:schemeClr val="bg1"/>
              </a:solidFill>
            </a:endParaRPr>
          </a:p>
        </p:txBody>
      </p:sp>
      <p:pic>
        <p:nvPicPr>
          <p:cNvPr id="7" name="Picture 6" descr="Image of the Charting the LifeCourse Planning tool.">
            <a:extLst>
              <a:ext uri="{FF2B5EF4-FFF2-40B4-BE49-F238E27FC236}">
                <a16:creationId xmlns:a16="http://schemas.microsoft.com/office/drawing/2014/main" id="{9A362437-91D3-C055-25B0-67CEB48AB6DC}"/>
              </a:ext>
            </a:extLst>
          </p:cNvPr>
          <p:cNvPicPr>
            <a:picLocks noChangeAspect="1"/>
          </p:cNvPicPr>
          <p:nvPr/>
        </p:nvPicPr>
        <p:blipFill rotWithShape="1">
          <a:blip r:embed="rId3"/>
          <a:srcRect b="14680"/>
          <a:stretch/>
        </p:blipFill>
        <p:spPr>
          <a:xfrm>
            <a:off x="4902200" y="1817504"/>
            <a:ext cx="7069906" cy="4524048"/>
          </a:xfrm>
          <a:prstGeom prst="rect">
            <a:avLst/>
          </a:prstGeom>
        </p:spPr>
      </p:pic>
    </p:spTree>
    <p:extLst>
      <p:ext uri="{BB962C8B-B14F-4D97-AF65-F5344CB8AC3E}">
        <p14:creationId xmlns:p14="http://schemas.microsoft.com/office/powerpoint/2010/main" val="389611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8"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72" name="Rectangle 71">
            <a:extLst>
              <a:ext uri="{FF2B5EF4-FFF2-40B4-BE49-F238E27FC236}">
                <a16:creationId xmlns:a16="http://schemas.microsoft.com/office/drawing/2014/main" id="{2654A105-F18C-4E12-B11B-51B12174B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91FA41-2F19-22FA-F77F-CAB733FF9190}"/>
              </a:ext>
              <a:ext uri="{C183D7F6-B498-43B3-948B-1728B52AA6E4}">
                <adec:decorative xmlns:adec="http://schemas.microsoft.com/office/drawing/2017/decorative" val="1"/>
              </a:ext>
            </a:extLst>
          </p:cNvPr>
          <p:cNvSpPr/>
          <p:nvPr/>
        </p:nvSpPr>
        <p:spPr>
          <a:xfrm>
            <a:off x="0" y="0"/>
            <a:ext cx="12192000" cy="1410780"/>
          </a:xfrm>
          <a:prstGeom prst="rect">
            <a:avLst/>
          </a:prstGeom>
          <a:solidFill>
            <a:srgbClr val="1740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357513" y="220165"/>
            <a:ext cx="10571998" cy="970450"/>
          </a:xfrm>
          <a:effectLst/>
        </p:spPr>
        <p:txBody>
          <a:bodyPr vert="horz" lIns="91440" tIns="45720" rIns="91440" bIns="45720" rtlCol="0" anchor="ctr">
            <a:normAutofit/>
          </a:bodyPr>
          <a:lstStyle/>
          <a:p>
            <a:r>
              <a:rPr lang="en-US" dirty="0">
                <a:solidFill>
                  <a:schemeClr val="tx1"/>
                </a:solidFill>
              </a:rPr>
              <a:t>Step 2: Good Life Vision</a:t>
            </a:r>
            <a:endParaRPr lang="en-US" sz="800" dirty="0">
              <a:solidFill>
                <a:schemeClr val="tx1"/>
              </a:solidFill>
            </a:endParaRPr>
          </a:p>
        </p:txBody>
      </p:sp>
      <p:pic>
        <p:nvPicPr>
          <p:cNvPr id="3" name="Picture 2" descr="Picture of the Charting the LifeCourse Planning tool. It shows a person's past experiences, a list of things the person wants to do in the future, and a list of things that make their life good.">
            <a:extLst>
              <a:ext uri="{FF2B5EF4-FFF2-40B4-BE49-F238E27FC236}">
                <a16:creationId xmlns:a16="http://schemas.microsoft.com/office/drawing/2014/main" id="{520FC021-26E0-8E97-9980-AE31E343BEFE}"/>
              </a:ext>
            </a:extLst>
          </p:cNvPr>
          <p:cNvPicPr>
            <a:picLocks noChangeAspect="1"/>
          </p:cNvPicPr>
          <p:nvPr/>
        </p:nvPicPr>
        <p:blipFill rotWithShape="1">
          <a:blip r:embed="rId3"/>
          <a:srcRect b="55312"/>
          <a:stretch/>
        </p:blipFill>
        <p:spPr>
          <a:xfrm>
            <a:off x="0" y="1855906"/>
            <a:ext cx="12196219" cy="4087694"/>
          </a:xfrm>
          <a:prstGeom prst="rect">
            <a:avLst/>
          </a:prstGeom>
          <a:ln>
            <a:solidFill>
              <a:schemeClr val="tx1">
                <a:lumMod val="65000"/>
              </a:schemeClr>
            </a:solidFill>
          </a:ln>
        </p:spPr>
      </p:pic>
    </p:spTree>
    <p:extLst>
      <p:ext uri="{BB962C8B-B14F-4D97-AF65-F5344CB8AC3E}">
        <p14:creationId xmlns:p14="http://schemas.microsoft.com/office/powerpoint/2010/main" val="302732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8"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72" name="Rectangle 71">
            <a:extLst>
              <a:ext uri="{FF2B5EF4-FFF2-40B4-BE49-F238E27FC236}">
                <a16:creationId xmlns:a16="http://schemas.microsoft.com/office/drawing/2014/main" id="{2654A105-F18C-4E12-B11B-51B12174B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91FA41-2F19-22FA-F77F-CAB733FF9190}"/>
              </a:ext>
              <a:ext uri="{C183D7F6-B498-43B3-948B-1728B52AA6E4}">
                <adec:decorative xmlns:adec="http://schemas.microsoft.com/office/drawing/2017/decorative" val="1"/>
              </a:ext>
            </a:extLst>
          </p:cNvPr>
          <p:cNvSpPr/>
          <p:nvPr/>
        </p:nvSpPr>
        <p:spPr>
          <a:xfrm>
            <a:off x="0" y="0"/>
            <a:ext cx="12192000" cy="1410780"/>
          </a:xfrm>
          <a:prstGeom prst="rect">
            <a:avLst/>
          </a:prstGeom>
          <a:solidFill>
            <a:srgbClr val="1740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357513" y="220165"/>
            <a:ext cx="10571998" cy="970450"/>
          </a:xfrm>
          <a:effectLst/>
        </p:spPr>
        <p:txBody>
          <a:bodyPr vert="horz" lIns="91440" tIns="45720" rIns="91440" bIns="45720" rtlCol="0" anchor="ctr">
            <a:normAutofit/>
          </a:bodyPr>
          <a:lstStyle/>
          <a:p>
            <a:r>
              <a:rPr lang="en-US" dirty="0">
                <a:solidFill>
                  <a:schemeClr val="tx1"/>
                </a:solidFill>
              </a:rPr>
              <a:t>Step 2: What to Avoid in the Future</a:t>
            </a:r>
            <a:endParaRPr lang="en-US" sz="800" dirty="0">
              <a:solidFill>
                <a:schemeClr val="tx1"/>
              </a:solidFill>
            </a:endParaRPr>
          </a:p>
        </p:txBody>
      </p:sp>
      <p:pic>
        <p:nvPicPr>
          <p:cNvPr id="3" name="Picture 2" descr="Picture of the Charting the LifeCourse Planning tool. It shows a list of things that put a person off track to their good life, things they won't repeat, and a list of what's not a part of their good life.">
            <a:extLst>
              <a:ext uri="{FF2B5EF4-FFF2-40B4-BE49-F238E27FC236}">
                <a16:creationId xmlns:a16="http://schemas.microsoft.com/office/drawing/2014/main" id="{13FBDA85-D162-D773-90CC-2633C6C040DE}"/>
              </a:ext>
            </a:extLst>
          </p:cNvPr>
          <p:cNvPicPr>
            <a:picLocks noChangeAspect="1"/>
          </p:cNvPicPr>
          <p:nvPr/>
        </p:nvPicPr>
        <p:blipFill rotWithShape="1">
          <a:blip r:embed="rId3"/>
          <a:srcRect l="2874" t="45829" r="1739" b="21467"/>
          <a:stretch/>
        </p:blipFill>
        <p:spPr>
          <a:xfrm>
            <a:off x="0" y="2544831"/>
            <a:ext cx="12186715" cy="3133849"/>
          </a:xfrm>
          <a:prstGeom prst="rect">
            <a:avLst/>
          </a:prstGeom>
          <a:ln>
            <a:solidFill>
              <a:schemeClr val="tx1">
                <a:lumMod val="65000"/>
              </a:schemeClr>
            </a:solidFill>
          </a:ln>
        </p:spPr>
      </p:pic>
    </p:spTree>
    <p:extLst>
      <p:ext uri="{BB962C8B-B14F-4D97-AF65-F5344CB8AC3E}">
        <p14:creationId xmlns:p14="http://schemas.microsoft.com/office/powerpoint/2010/main" val="125204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8"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72" name="Rectangle 71">
            <a:extLst>
              <a:ext uri="{FF2B5EF4-FFF2-40B4-BE49-F238E27FC236}">
                <a16:creationId xmlns:a16="http://schemas.microsoft.com/office/drawing/2014/main" id="{2654A105-F18C-4E12-B11B-51B12174B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91FA41-2F19-22FA-F77F-CAB733FF9190}"/>
              </a:ext>
              <a:ext uri="{C183D7F6-B498-43B3-948B-1728B52AA6E4}">
                <adec:decorative xmlns:adec="http://schemas.microsoft.com/office/drawing/2017/decorative" val="1"/>
              </a:ext>
            </a:extLst>
          </p:cNvPr>
          <p:cNvSpPr/>
          <p:nvPr/>
        </p:nvSpPr>
        <p:spPr>
          <a:xfrm>
            <a:off x="0" y="0"/>
            <a:ext cx="12192000" cy="1410780"/>
          </a:xfrm>
          <a:prstGeom prst="rect">
            <a:avLst/>
          </a:prstGeom>
          <a:solidFill>
            <a:srgbClr val="1740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357513" y="220165"/>
            <a:ext cx="10571998" cy="970450"/>
          </a:xfrm>
          <a:effectLst/>
        </p:spPr>
        <p:txBody>
          <a:bodyPr vert="horz" lIns="91440" tIns="45720" rIns="91440" bIns="45720" rtlCol="0" anchor="ctr">
            <a:normAutofit/>
          </a:bodyPr>
          <a:lstStyle/>
          <a:p>
            <a:r>
              <a:rPr lang="en-US">
                <a:solidFill>
                  <a:schemeClr val="tx1"/>
                </a:solidFill>
              </a:rPr>
              <a:t>Step 3: Find Your People Through Others</a:t>
            </a:r>
            <a:endParaRPr lang="en-US" sz="800">
              <a:solidFill>
                <a:schemeClr val="tx1"/>
              </a:solidFill>
            </a:endParaRPr>
          </a:p>
        </p:txBody>
      </p:sp>
      <p:sp>
        <p:nvSpPr>
          <p:cNvPr id="4" name="TextBox 3">
            <a:extLst>
              <a:ext uri="{FF2B5EF4-FFF2-40B4-BE49-F238E27FC236}">
                <a16:creationId xmlns:a16="http://schemas.microsoft.com/office/drawing/2014/main" id="{EBE16F84-2F7D-8B82-A0AE-DC0AFE2B9EAE}"/>
              </a:ext>
            </a:extLst>
          </p:cNvPr>
          <p:cNvSpPr txBox="1"/>
          <p:nvPr/>
        </p:nvSpPr>
        <p:spPr>
          <a:xfrm>
            <a:off x="357513" y="1623589"/>
            <a:ext cx="7783187" cy="4916911"/>
          </a:xfrm>
          <a:prstGeom prst="rect">
            <a:avLst/>
          </a:prstGeom>
          <a:effectLst/>
        </p:spPr>
        <p:txBody>
          <a:bodyPr vert="horz" lIns="91440" tIns="45720" rIns="91440" bIns="45720" rtlCol="0" anchor="t">
            <a:normAutofit/>
          </a:bodyPr>
          <a:lstStyle/>
          <a:p>
            <a:pPr>
              <a:spcBef>
                <a:spcPct val="20000"/>
              </a:spcBef>
              <a:spcAft>
                <a:spcPts val="600"/>
              </a:spcAft>
              <a:buClr>
                <a:schemeClr val="bg1"/>
              </a:buClr>
            </a:pPr>
            <a:r>
              <a:rPr lang="en-US" sz="2800" b="1" dirty="0">
                <a:solidFill>
                  <a:schemeClr val="bg1"/>
                </a:solidFill>
              </a:rPr>
              <a:t>Use existing connections</a:t>
            </a:r>
          </a:p>
          <a:p>
            <a:pPr marL="457200" indent="-457200">
              <a:spcBef>
                <a:spcPct val="20000"/>
              </a:spcBef>
              <a:spcAft>
                <a:spcPts val="600"/>
              </a:spcAft>
              <a:buClr>
                <a:schemeClr val="bg1"/>
              </a:buClr>
              <a:buFont typeface="Arial" panose="020B0604020202020204" pitchFamily="34" charset="0"/>
              <a:buChar char="•"/>
            </a:pPr>
            <a:r>
              <a:rPr lang="en-US" sz="2800" dirty="0">
                <a:solidFill>
                  <a:schemeClr val="bg1"/>
                </a:solidFill>
              </a:rPr>
              <a:t>Meeting others through people you already trust can be safer and easier.</a:t>
            </a:r>
          </a:p>
          <a:p>
            <a:pPr marL="457200" indent="-457200">
              <a:spcBef>
                <a:spcPct val="20000"/>
              </a:spcBef>
              <a:spcAft>
                <a:spcPts val="600"/>
              </a:spcAft>
              <a:buClr>
                <a:schemeClr val="bg1"/>
              </a:buClr>
              <a:buFont typeface="Arial" panose="020B0604020202020204" pitchFamily="34" charset="0"/>
              <a:buChar char="•"/>
            </a:pPr>
            <a:r>
              <a:rPr lang="en-US" sz="2800" dirty="0">
                <a:solidFill>
                  <a:schemeClr val="bg1"/>
                </a:solidFill>
              </a:rPr>
              <a:t>Think about who you already know who has connections in the community.</a:t>
            </a:r>
          </a:p>
          <a:p>
            <a:pPr marL="457200" indent="-457200">
              <a:spcBef>
                <a:spcPct val="20000"/>
              </a:spcBef>
              <a:spcAft>
                <a:spcPts val="600"/>
              </a:spcAft>
              <a:buClr>
                <a:schemeClr val="bg1"/>
              </a:buClr>
              <a:buFont typeface="Arial" panose="020B0604020202020204" pitchFamily="34" charset="0"/>
              <a:buChar char="•"/>
            </a:pPr>
            <a:r>
              <a:rPr lang="en-US" sz="2800" dirty="0">
                <a:solidFill>
                  <a:schemeClr val="bg1"/>
                </a:solidFill>
              </a:rPr>
              <a:t>Ask people you trust for recommendations.</a:t>
            </a:r>
          </a:p>
          <a:p>
            <a:pPr>
              <a:spcBef>
                <a:spcPct val="20000"/>
              </a:spcBef>
              <a:spcAft>
                <a:spcPts val="600"/>
              </a:spcAft>
              <a:buClr>
                <a:schemeClr val="bg1"/>
              </a:buClr>
            </a:pPr>
            <a:endParaRPr lang="en-US" sz="2800" dirty="0">
              <a:solidFill>
                <a:schemeClr val="bg1"/>
              </a:solidFill>
            </a:endParaRPr>
          </a:p>
        </p:txBody>
      </p:sp>
      <p:sp>
        <p:nvSpPr>
          <p:cNvPr id="6" name="TextBox 5">
            <a:extLst>
              <a:ext uri="{FF2B5EF4-FFF2-40B4-BE49-F238E27FC236}">
                <a16:creationId xmlns:a16="http://schemas.microsoft.com/office/drawing/2014/main" id="{86F8F7B8-E766-FD13-2940-BB73D5A3BA49}"/>
              </a:ext>
            </a:extLst>
          </p:cNvPr>
          <p:cNvSpPr txBox="1"/>
          <p:nvPr/>
        </p:nvSpPr>
        <p:spPr>
          <a:xfrm>
            <a:off x="1058203" y="5628294"/>
            <a:ext cx="10776284" cy="1229706"/>
          </a:xfrm>
          <a:prstGeom prst="rect">
            <a:avLst/>
          </a:prstGeom>
          <a:effectLst/>
        </p:spPr>
        <p:txBody>
          <a:bodyPr vert="horz" lIns="91440" tIns="45720" rIns="91440" bIns="45720" rtlCol="0" anchor="t">
            <a:normAutofit/>
          </a:bodyPr>
          <a:lstStyle/>
          <a:p>
            <a:pPr>
              <a:spcBef>
                <a:spcPct val="20000"/>
              </a:spcBef>
              <a:spcAft>
                <a:spcPts val="600"/>
              </a:spcAft>
              <a:buClr>
                <a:schemeClr val="bg1"/>
              </a:buClr>
            </a:pPr>
            <a:r>
              <a:rPr lang="en-US" sz="2800" b="1" dirty="0">
                <a:solidFill>
                  <a:schemeClr val="bg1"/>
                </a:solidFill>
              </a:rPr>
              <a:t>Tell Us! </a:t>
            </a:r>
            <a:r>
              <a:rPr lang="en-US" sz="2800" dirty="0">
                <a:solidFill>
                  <a:schemeClr val="bg1"/>
                </a:solidFill>
              </a:rPr>
              <a:t>Is there someone in your life that might be able to help you make new connections? Who is that person?</a:t>
            </a:r>
          </a:p>
        </p:txBody>
      </p:sp>
      <p:pic>
        <p:nvPicPr>
          <p:cNvPr id="7" name="Picture 6">
            <a:extLst>
              <a:ext uri="{FF2B5EF4-FFF2-40B4-BE49-F238E27FC236}">
                <a16:creationId xmlns:a16="http://schemas.microsoft.com/office/drawing/2014/main" id="{EE994CFB-2355-448B-6E21-32901174AC30}"/>
              </a:ext>
            </a:extLst>
          </p:cNvPr>
          <p:cNvPicPr>
            <a:picLocks noChangeAspect="1"/>
          </p:cNvPicPr>
          <p:nvPr/>
        </p:nvPicPr>
        <p:blipFill>
          <a:blip r:embed="rId3"/>
          <a:stretch>
            <a:fillRect/>
          </a:stretch>
        </p:blipFill>
        <p:spPr>
          <a:xfrm>
            <a:off x="8260304" y="1734360"/>
            <a:ext cx="3454578" cy="3562533"/>
          </a:xfrm>
          <a:prstGeom prst="rect">
            <a:avLst/>
          </a:prstGeom>
        </p:spPr>
      </p:pic>
    </p:spTree>
    <p:extLst>
      <p:ext uri="{BB962C8B-B14F-4D97-AF65-F5344CB8AC3E}">
        <p14:creationId xmlns:p14="http://schemas.microsoft.com/office/powerpoint/2010/main" val="333767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8"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72" name="Rectangle 71">
            <a:extLst>
              <a:ext uri="{FF2B5EF4-FFF2-40B4-BE49-F238E27FC236}">
                <a16:creationId xmlns:a16="http://schemas.microsoft.com/office/drawing/2014/main" id="{2654A105-F18C-4E12-B11B-51B12174B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91FA41-2F19-22FA-F77F-CAB733FF9190}"/>
              </a:ext>
              <a:ext uri="{C183D7F6-B498-43B3-948B-1728B52AA6E4}">
                <adec:decorative xmlns:adec="http://schemas.microsoft.com/office/drawing/2017/decorative" val="1"/>
              </a:ext>
            </a:extLst>
          </p:cNvPr>
          <p:cNvSpPr/>
          <p:nvPr/>
        </p:nvSpPr>
        <p:spPr>
          <a:xfrm>
            <a:off x="0" y="0"/>
            <a:ext cx="12192000" cy="1410780"/>
          </a:xfrm>
          <a:prstGeom prst="rect">
            <a:avLst/>
          </a:prstGeom>
          <a:solidFill>
            <a:srgbClr val="1740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95888309-E63C-9129-FA78-9EF08FA66EB4}"/>
              </a:ext>
            </a:extLst>
          </p:cNvPr>
          <p:cNvSpPr txBox="1">
            <a:spLocks noGrp="1"/>
          </p:cNvSpPr>
          <p:nvPr>
            <p:ph type="title" idx="4294967295"/>
          </p:nvPr>
        </p:nvSpPr>
        <p:spPr>
          <a:xfrm>
            <a:off x="335389" y="191103"/>
            <a:ext cx="10571998" cy="9704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j-lt"/>
                <a:ea typeface="+mj-ea"/>
                <a:cs typeface="+mj-cs"/>
              </a:rPr>
              <a:t>Step 3: Find Your People in New Places</a:t>
            </a:r>
            <a:endParaRPr kumimoji="0" lang="en-US" sz="8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a:extLst>
              <a:ext uri="{FF2B5EF4-FFF2-40B4-BE49-F238E27FC236}">
                <a16:creationId xmlns:a16="http://schemas.microsoft.com/office/drawing/2014/main" id="{4A0E9703-408F-79D8-7DB8-24B9F7DC9AE3}"/>
              </a:ext>
            </a:extLst>
          </p:cNvPr>
          <p:cNvSpPr txBox="1"/>
          <p:nvPr/>
        </p:nvSpPr>
        <p:spPr>
          <a:xfrm>
            <a:off x="335389" y="1483204"/>
            <a:ext cx="7449711" cy="4471993"/>
          </a:xfrm>
          <a:prstGeom prst="rect">
            <a:avLst/>
          </a:prstGeom>
          <a:noFill/>
        </p:spPr>
        <p:txBody>
          <a:bodyPr wrap="square">
            <a:spAutoFit/>
          </a:bodyPr>
          <a:lstStyle/>
          <a:p>
            <a:pPr>
              <a:spcBef>
                <a:spcPct val="20000"/>
              </a:spcBef>
              <a:spcAft>
                <a:spcPts val="600"/>
              </a:spcAft>
              <a:buClr>
                <a:schemeClr val="bg1"/>
              </a:buClr>
            </a:pPr>
            <a:r>
              <a:rPr lang="en-US" sz="2400" b="1" dirty="0">
                <a:solidFill>
                  <a:schemeClr val="bg1"/>
                </a:solidFill>
              </a:rPr>
              <a:t>Starting from scratch</a:t>
            </a:r>
          </a:p>
          <a:p>
            <a:pPr marL="457200" indent="-457200">
              <a:spcBef>
                <a:spcPct val="20000"/>
              </a:spcBef>
              <a:spcAft>
                <a:spcPts val="600"/>
              </a:spcAft>
              <a:buClr>
                <a:schemeClr val="bg1"/>
              </a:buClr>
              <a:buFont typeface="Arial" panose="020B0604020202020204" pitchFamily="34" charset="0"/>
              <a:buChar char="•"/>
            </a:pPr>
            <a:r>
              <a:rPr lang="en-US" sz="2400" dirty="0">
                <a:solidFill>
                  <a:schemeClr val="bg1"/>
                </a:solidFill>
              </a:rPr>
              <a:t>Decide what is safe for </a:t>
            </a:r>
            <a:r>
              <a:rPr lang="en-US" sz="2400" u="sng" dirty="0">
                <a:solidFill>
                  <a:schemeClr val="bg1"/>
                </a:solidFill>
              </a:rPr>
              <a:t>you</a:t>
            </a:r>
            <a:r>
              <a:rPr lang="en-US" sz="2400" dirty="0">
                <a:solidFill>
                  <a:schemeClr val="bg1"/>
                </a:solidFill>
              </a:rPr>
              <a:t>.</a:t>
            </a:r>
          </a:p>
          <a:p>
            <a:pPr marL="457200" indent="-457200">
              <a:spcBef>
                <a:spcPct val="20000"/>
              </a:spcBef>
              <a:spcAft>
                <a:spcPts val="600"/>
              </a:spcAft>
              <a:buClr>
                <a:schemeClr val="bg1"/>
              </a:buClr>
              <a:buFont typeface="Arial" panose="020B0604020202020204" pitchFamily="34" charset="0"/>
              <a:buChar char="•"/>
            </a:pPr>
            <a:r>
              <a:rPr lang="en-US" sz="2400" dirty="0">
                <a:solidFill>
                  <a:schemeClr val="bg1"/>
                </a:solidFill>
              </a:rPr>
              <a:t>Look for places with people who share your interests. Get creative!</a:t>
            </a:r>
          </a:p>
          <a:p>
            <a:pPr marL="457200" indent="-457200">
              <a:spcBef>
                <a:spcPct val="20000"/>
              </a:spcBef>
              <a:spcAft>
                <a:spcPts val="600"/>
              </a:spcAft>
              <a:buClr>
                <a:schemeClr val="bg1"/>
              </a:buClr>
              <a:buFont typeface="Arial" panose="020B0604020202020204" pitchFamily="34" charset="0"/>
              <a:buChar char="•"/>
            </a:pPr>
            <a:r>
              <a:rPr lang="en-US" sz="2400" dirty="0">
                <a:solidFill>
                  <a:schemeClr val="bg1"/>
                </a:solidFill>
              </a:rPr>
              <a:t>Find out what’s going on in your community</a:t>
            </a:r>
          </a:p>
          <a:p>
            <a:pPr marL="914400" lvl="1" indent="-457200">
              <a:spcBef>
                <a:spcPct val="20000"/>
              </a:spcBef>
              <a:spcAft>
                <a:spcPts val="600"/>
              </a:spcAft>
              <a:buClr>
                <a:schemeClr val="bg1"/>
              </a:buClr>
              <a:buFont typeface="Arial" panose="020B0604020202020204" pitchFamily="34" charset="0"/>
              <a:buChar char="•"/>
            </a:pPr>
            <a:r>
              <a:rPr lang="en-US" sz="2400" dirty="0">
                <a:solidFill>
                  <a:schemeClr val="bg1"/>
                </a:solidFill>
              </a:rPr>
              <a:t>Libraries</a:t>
            </a:r>
          </a:p>
          <a:p>
            <a:pPr marL="914400" lvl="1" indent="-457200">
              <a:spcBef>
                <a:spcPct val="20000"/>
              </a:spcBef>
              <a:spcAft>
                <a:spcPts val="600"/>
              </a:spcAft>
              <a:buClr>
                <a:schemeClr val="bg1"/>
              </a:buClr>
              <a:buFont typeface="Arial" panose="020B0604020202020204" pitchFamily="34" charset="0"/>
              <a:buChar char="•"/>
            </a:pPr>
            <a:r>
              <a:rPr lang="en-US" sz="2400" dirty="0">
                <a:solidFill>
                  <a:schemeClr val="bg1"/>
                </a:solidFill>
              </a:rPr>
              <a:t>Community gardens</a:t>
            </a:r>
          </a:p>
          <a:p>
            <a:pPr marL="914400" lvl="1" indent="-457200">
              <a:spcBef>
                <a:spcPct val="20000"/>
              </a:spcBef>
              <a:spcAft>
                <a:spcPts val="600"/>
              </a:spcAft>
              <a:buClr>
                <a:schemeClr val="bg1"/>
              </a:buClr>
              <a:buFont typeface="Arial" panose="020B0604020202020204" pitchFamily="34" charset="0"/>
              <a:buChar char="•"/>
            </a:pPr>
            <a:r>
              <a:rPr lang="en-US" sz="2400" dirty="0">
                <a:solidFill>
                  <a:schemeClr val="bg1"/>
                </a:solidFill>
              </a:rPr>
              <a:t>Animal park/daycare</a:t>
            </a:r>
          </a:p>
          <a:p>
            <a:pPr marL="914400" lvl="1" indent="-457200">
              <a:spcBef>
                <a:spcPct val="20000"/>
              </a:spcBef>
              <a:spcAft>
                <a:spcPts val="600"/>
              </a:spcAft>
              <a:buClr>
                <a:schemeClr val="bg1"/>
              </a:buClr>
              <a:buFont typeface="Arial" panose="020B0604020202020204" pitchFamily="34" charset="0"/>
              <a:buChar char="•"/>
            </a:pPr>
            <a:r>
              <a:rPr lang="en-US" sz="2400" dirty="0">
                <a:solidFill>
                  <a:schemeClr val="bg1"/>
                </a:solidFill>
              </a:rPr>
              <a:t>Comic book shops</a:t>
            </a:r>
          </a:p>
        </p:txBody>
      </p:sp>
      <p:sp>
        <p:nvSpPr>
          <p:cNvPr id="7" name="TextBox 6">
            <a:extLst>
              <a:ext uri="{FF2B5EF4-FFF2-40B4-BE49-F238E27FC236}">
                <a16:creationId xmlns:a16="http://schemas.microsoft.com/office/drawing/2014/main" id="{4740A7BB-37BD-8C5B-872F-5D538BEBDED0}"/>
              </a:ext>
            </a:extLst>
          </p:cNvPr>
          <p:cNvSpPr txBox="1"/>
          <p:nvPr/>
        </p:nvSpPr>
        <p:spPr>
          <a:xfrm>
            <a:off x="428044" y="6138820"/>
            <a:ext cx="11335911" cy="957432"/>
          </a:xfrm>
          <a:prstGeom prst="rect">
            <a:avLst/>
          </a:prstGeom>
          <a:effectLst/>
        </p:spPr>
        <p:txBody>
          <a:bodyPr vert="horz" lIns="91440" tIns="45720" rIns="91440" bIns="45720" rtlCol="0" anchor="t">
            <a:normAutofit/>
          </a:bodyPr>
          <a:lstStyle/>
          <a:p>
            <a:pPr>
              <a:spcBef>
                <a:spcPct val="20000"/>
              </a:spcBef>
              <a:spcAft>
                <a:spcPts val="600"/>
              </a:spcAft>
              <a:buClr>
                <a:schemeClr val="bg1"/>
              </a:buClr>
            </a:pPr>
            <a:r>
              <a:rPr lang="en-US" sz="2800" b="1" dirty="0">
                <a:solidFill>
                  <a:schemeClr val="bg1"/>
                </a:solidFill>
              </a:rPr>
              <a:t>Tell Us! </a:t>
            </a:r>
            <a:r>
              <a:rPr lang="en-US" sz="2800" dirty="0">
                <a:solidFill>
                  <a:schemeClr val="bg1"/>
                </a:solidFill>
              </a:rPr>
              <a:t>Where are some places you could meet new people?</a:t>
            </a:r>
          </a:p>
        </p:txBody>
      </p:sp>
      <p:pic>
        <p:nvPicPr>
          <p:cNvPr id="4" name="Picture 3" descr="A woman in a pink shirt with the words &quot;Activities build community&quot; below her next to a &quot;Play&quot; button. ">
            <a:extLst>
              <a:ext uri="{FF2B5EF4-FFF2-40B4-BE49-F238E27FC236}">
                <a16:creationId xmlns:a16="http://schemas.microsoft.com/office/drawing/2014/main" id="{5C715542-806E-0F43-62A1-3331DE1971E5}"/>
              </a:ext>
            </a:extLst>
          </p:cNvPr>
          <p:cNvPicPr>
            <a:picLocks noChangeAspect="1"/>
          </p:cNvPicPr>
          <p:nvPr/>
        </p:nvPicPr>
        <p:blipFill>
          <a:blip r:embed="rId3"/>
          <a:stretch>
            <a:fillRect/>
          </a:stretch>
        </p:blipFill>
        <p:spPr>
          <a:xfrm>
            <a:off x="7819444" y="2185988"/>
            <a:ext cx="3944511" cy="3171601"/>
          </a:xfrm>
          <a:prstGeom prst="rect">
            <a:avLst/>
          </a:prstGeom>
        </p:spPr>
      </p:pic>
    </p:spTree>
    <p:extLst>
      <p:ext uri="{BB962C8B-B14F-4D97-AF65-F5344CB8AC3E}">
        <p14:creationId xmlns:p14="http://schemas.microsoft.com/office/powerpoint/2010/main" val="333494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8"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72" name="Rectangle 71">
            <a:extLst>
              <a:ext uri="{FF2B5EF4-FFF2-40B4-BE49-F238E27FC236}">
                <a16:creationId xmlns:a16="http://schemas.microsoft.com/office/drawing/2014/main" id="{2654A105-F18C-4E12-B11B-51B12174B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91FA41-2F19-22FA-F77F-CAB733FF9190}"/>
              </a:ext>
              <a:ext uri="{C183D7F6-B498-43B3-948B-1728B52AA6E4}">
                <adec:decorative xmlns:adec="http://schemas.microsoft.com/office/drawing/2017/decorative" val="1"/>
              </a:ext>
            </a:extLst>
          </p:cNvPr>
          <p:cNvSpPr/>
          <p:nvPr/>
        </p:nvSpPr>
        <p:spPr>
          <a:xfrm>
            <a:off x="0" y="0"/>
            <a:ext cx="12192000" cy="1410780"/>
          </a:xfrm>
          <a:prstGeom prst="rect">
            <a:avLst/>
          </a:prstGeom>
          <a:solidFill>
            <a:srgbClr val="1740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95888309-E63C-9129-FA78-9EF08FA66EB4}"/>
              </a:ext>
            </a:extLst>
          </p:cNvPr>
          <p:cNvSpPr txBox="1">
            <a:spLocks noGrp="1"/>
          </p:cNvSpPr>
          <p:nvPr>
            <p:ph type="title" idx="4294967295"/>
          </p:nvPr>
        </p:nvSpPr>
        <p:spPr>
          <a:xfrm>
            <a:off x="335389" y="191103"/>
            <a:ext cx="10571998" cy="9704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j-lt"/>
                <a:ea typeface="+mj-ea"/>
                <a:cs typeface="+mj-cs"/>
              </a:rPr>
              <a:t>Tips for Staying Safe on Your Friendship Journey </a:t>
            </a:r>
            <a:endParaRPr kumimoji="0" lang="en-US" sz="8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a:extLst>
              <a:ext uri="{FF2B5EF4-FFF2-40B4-BE49-F238E27FC236}">
                <a16:creationId xmlns:a16="http://schemas.microsoft.com/office/drawing/2014/main" id="{4A0E9703-408F-79D8-7DB8-24B9F7DC9AE3}"/>
              </a:ext>
            </a:extLst>
          </p:cNvPr>
          <p:cNvSpPr txBox="1"/>
          <p:nvPr/>
        </p:nvSpPr>
        <p:spPr>
          <a:xfrm>
            <a:off x="335389" y="1454946"/>
            <a:ext cx="5087511" cy="4019562"/>
          </a:xfrm>
          <a:prstGeom prst="rect">
            <a:avLst/>
          </a:prstGeom>
          <a:noFill/>
        </p:spPr>
        <p:txBody>
          <a:bodyPr wrap="square">
            <a:spAutoFit/>
          </a:bodyPr>
          <a:lstStyle/>
          <a:p>
            <a:pPr>
              <a:spcBef>
                <a:spcPct val="20000"/>
              </a:spcBef>
              <a:spcAft>
                <a:spcPts val="600"/>
              </a:spcAft>
              <a:buClr>
                <a:schemeClr val="bg1"/>
              </a:buClr>
            </a:pPr>
            <a:r>
              <a:rPr lang="en-US" sz="2400" b="1" dirty="0">
                <a:solidFill>
                  <a:schemeClr val="bg1"/>
                </a:solidFill>
              </a:rPr>
              <a:t>Staying Safe In Person</a:t>
            </a:r>
          </a:p>
          <a:p>
            <a:pPr marL="457200" indent="-457200">
              <a:spcBef>
                <a:spcPct val="20000"/>
              </a:spcBef>
              <a:spcAft>
                <a:spcPts val="600"/>
              </a:spcAft>
              <a:buClr>
                <a:schemeClr val="bg1"/>
              </a:buClr>
              <a:buFont typeface="Arial" panose="020B0604020202020204" pitchFamily="34" charset="0"/>
              <a:buChar char="•"/>
            </a:pPr>
            <a:r>
              <a:rPr lang="en-US" sz="2400" dirty="0">
                <a:solidFill>
                  <a:schemeClr val="bg1"/>
                </a:solidFill>
              </a:rPr>
              <a:t>Meet new people in public places</a:t>
            </a:r>
          </a:p>
          <a:p>
            <a:pPr marL="457200" indent="-457200">
              <a:spcBef>
                <a:spcPct val="20000"/>
              </a:spcBef>
              <a:spcAft>
                <a:spcPts val="600"/>
              </a:spcAft>
              <a:buClr>
                <a:schemeClr val="bg1"/>
              </a:buClr>
              <a:buFont typeface="Arial" panose="020B0604020202020204" pitchFamily="34" charset="0"/>
              <a:buChar char="•"/>
            </a:pPr>
            <a:r>
              <a:rPr lang="en-US" sz="2400" dirty="0">
                <a:solidFill>
                  <a:schemeClr val="bg1"/>
                </a:solidFill>
              </a:rPr>
              <a:t>Make sure someone knows where you’re going</a:t>
            </a:r>
          </a:p>
          <a:p>
            <a:pPr marL="457200" indent="-457200">
              <a:spcBef>
                <a:spcPct val="20000"/>
              </a:spcBef>
              <a:spcAft>
                <a:spcPts val="600"/>
              </a:spcAft>
              <a:buClr>
                <a:schemeClr val="bg1"/>
              </a:buClr>
              <a:buFont typeface="Arial" panose="020B0604020202020204" pitchFamily="34" charset="0"/>
              <a:buChar char="•"/>
            </a:pPr>
            <a:r>
              <a:rPr lang="en-US" sz="2400" dirty="0">
                <a:solidFill>
                  <a:schemeClr val="bg1"/>
                </a:solidFill>
              </a:rPr>
              <a:t>For events, look into who/what organization  is hosting them</a:t>
            </a:r>
          </a:p>
          <a:p>
            <a:pPr marL="457200" indent="-457200">
              <a:spcBef>
                <a:spcPct val="20000"/>
              </a:spcBef>
              <a:spcAft>
                <a:spcPts val="600"/>
              </a:spcAft>
              <a:buClr>
                <a:schemeClr val="bg1"/>
              </a:buClr>
              <a:buFont typeface="Arial" panose="020B0604020202020204" pitchFamily="34" charset="0"/>
              <a:buChar char="•"/>
            </a:pPr>
            <a:r>
              <a:rPr lang="en-US" sz="2400" dirty="0">
                <a:solidFill>
                  <a:schemeClr val="bg1"/>
                </a:solidFill>
              </a:rPr>
              <a:t>Use the buddy system</a:t>
            </a:r>
          </a:p>
        </p:txBody>
      </p:sp>
      <p:sp>
        <p:nvSpPr>
          <p:cNvPr id="2" name="TextBox 1">
            <a:extLst>
              <a:ext uri="{FF2B5EF4-FFF2-40B4-BE49-F238E27FC236}">
                <a16:creationId xmlns:a16="http://schemas.microsoft.com/office/drawing/2014/main" id="{57C58FF8-C421-B217-384C-EC1D8304B9B7}"/>
              </a:ext>
            </a:extLst>
          </p:cNvPr>
          <p:cNvSpPr txBox="1"/>
          <p:nvPr/>
        </p:nvSpPr>
        <p:spPr>
          <a:xfrm>
            <a:off x="6619580" y="1481134"/>
            <a:ext cx="5087511" cy="3499420"/>
          </a:xfrm>
          <a:prstGeom prst="rect">
            <a:avLst/>
          </a:prstGeom>
          <a:noFill/>
        </p:spPr>
        <p:txBody>
          <a:bodyPr wrap="square">
            <a:spAutoFit/>
          </a:bodyPr>
          <a:lstStyle/>
          <a:p>
            <a:pPr>
              <a:spcBef>
                <a:spcPct val="20000"/>
              </a:spcBef>
              <a:spcAft>
                <a:spcPts val="600"/>
              </a:spcAft>
              <a:buClr>
                <a:schemeClr val="bg1"/>
              </a:buClr>
            </a:pPr>
            <a:r>
              <a:rPr lang="en-US" sz="2400" b="1" dirty="0">
                <a:solidFill>
                  <a:schemeClr val="bg1"/>
                </a:solidFill>
              </a:rPr>
              <a:t>Staying Safe Online</a:t>
            </a:r>
          </a:p>
          <a:p>
            <a:pPr marL="457200" indent="-457200">
              <a:spcBef>
                <a:spcPct val="20000"/>
              </a:spcBef>
              <a:spcAft>
                <a:spcPts val="600"/>
              </a:spcAft>
              <a:buClr>
                <a:schemeClr val="bg1"/>
              </a:buClr>
              <a:buFont typeface="Arial" panose="020B0604020202020204" pitchFamily="34" charset="0"/>
              <a:buChar char="•"/>
            </a:pPr>
            <a:r>
              <a:rPr lang="en-US" sz="2400" dirty="0">
                <a:solidFill>
                  <a:schemeClr val="bg1"/>
                </a:solidFill>
              </a:rPr>
              <a:t>Watch out for fake profiles</a:t>
            </a:r>
          </a:p>
          <a:p>
            <a:pPr marL="457200" indent="-457200">
              <a:spcBef>
                <a:spcPct val="20000"/>
              </a:spcBef>
              <a:spcAft>
                <a:spcPts val="600"/>
              </a:spcAft>
              <a:buClr>
                <a:schemeClr val="bg1"/>
              </a:buClr>
              <a:buFont typeface="Arial" panose="020B0604020202020204" pitchFamily="34" charset="0"/>
              <a:buChar char="•"/>
            </a:pPr>
            <a:r>
              <a:rPr lang="en-US" sz="2400" dirty="0">
                <a:solidFill>
                  <a:schemeClr val="bg1"/>
                </a:solidFill>
              </a:rPr>
              <a:t>If someone is sending you messages that make you feel unsafe, you can block them</a:t>
            </a:r>
          </a:p>
          <a:p>
            <a:pPr marL="457200" indent="-457200">
              <a:spcBef>
                <a:spcPct val="20000"/>
              </a:spcBef>
              <a:spcAft>
                <a:spcPts val="600"/>
              </a:spcAft>
              <a:buClr>
                <a:schemeClr val="bg1"/>
              </a:buClr>
              <a:buFont typeface="Arial" panose="020B0604020202020204" pitchFamily="34" charset="0"/>
              <a:buChar char="•"/>
            </a:pPr>
            <a:r>
              <a:rPr lang="en-US" sz="2400" dirty="0">
                <a:solidFill>
                  <a:schemeClr val="bg1"/>
                </a:solidFill>
              </a:rPr>
              <a:t>If you’re not sure if someone or a website is safe, ask someone you trust</a:t>
            </a:r>
          </a:p>
        </p:txBody>
      </p:sp>
      <p:sp>
        <p:nvSpPr>
          <p:cNvPr id="10" name="TextBox 9">
            <a:extLst>
              <a:ext uri="{FF2B5EF4-FFF2-40B4-BE49-F238E27FC236}">
                <a16:creationId xmlns:a16="http://schemas.microsoft.com/office/drawing/2014/main" id="{499DD7EA-E87F-C523-4F83-022E797EA695}"/>
              </a:ext>
            </a:extLst>
          </p:cNvPr>
          <p:cNvSpPr txBox="1"/>
          <p:nvPr/>
        </p:nvSpPr>
        <p:spPr>
          <a:xfrm>
            <a:off x="206084" y="5620720"/>
            <a:ext cx="11779831" cy="981807"/>
          </a:xfrm>
          <a:prstGeom prst="rect">
            <a:avLst/>
          </a:prstGeom>
          <a:noFill/>
        </p:spPr>
        <p:txBody>
          <a:bodyPr wrap="square">
            <a:spAutoFit/>
          </a:bodyPr>
          <a:lstStyle/>
          <a:p>
            <a:pPr algn="ctr">
              <a:spcBef>
                <a:spcPct val="20000"/>
              </a:spcBef>
              <a:spcAft>
                <a:spcPts val="600"/>
              </a:spcAft>
              <a:buClr>
                <a:schemeClr val="bg1"/>
              </a:buClr>
            </a:pPr>
            <a:r>
              <a:rPr lang="en-US" sz="2400" b="1" dirty="0">
                <a:solidFill>
                  <a:schemeClr val="bg1"/>
                </a:solidFill>
              </a:rPr>
              <a:t>These are some general tips, but you need to decide what works best for you.</a:t>
            </a:r>
          </a:p>
          <a:p>
            <a:pPr algn="ctr">
              <a:spcBef>
                <a:spcPct val="20000"/>
              </a:spcBef>
              <a:spcAft>
                <a:spcPts val="600"/>
              </a:spcAft>
              <a:buClr>
                <a:schemeClr val="bg1"/>
              </a:buClr>
            </a:pPr>
            <a:r>
              <a:rPr lang="en-US" sz="2400" b="1" dirty="0">
                <a:solidFill>
                  <a:schemeClr val="bg1"/>
                </a:solidFill>
              </a:rPr>
              <a:t>You can find more tips in our Relationship Resource Guide!</a:t>
            </a:r>
            <a:endParaRPr lang="en-US" sz="2400" dirty="0">
              <a:solidFill>
                <a:schemeClr val="bg1"/>
              </a:solidFill>
            </a:endParaRPr>
          </a:p>
        </p:txBody>
      </p:sp>
    </p:spTree>
    <p:extLst>
      <p:ext uri="{BB962C8B-B14F-4D97-AF65-F5344CB8AC3E}">
        <p14:creationId xmlns:p14="http://schemas.microsoft.com/office/powerpoint/2010/main" val="38953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6C6E6-811E-4C93-4944-72DBFB11A4AA}"/>
              </a:ext>
            </a:extLst>
          </p:cNvPr>
          <p:cNvSpPr txBox="1">
            <a:spLocks noGrp="1"/>
          </p:cNvSpPr>
          <p:nvPr>
            <p:ph type="title" idx="4294967295"/>
          </p:nvPr>
        </p:nvSpPr>
        <p:spPr>
          <a:xfrm>
            <a:off x="389174" y="2773018"/>
            <a:ext cx="11413651" cy="1311964"/>
          </a:xfrm>
          <a:prstGeom prst="rect">
            <a:avLst/>
          </a:prstGeom>
          <a:noFill/>
          <a:ln>
            <a:noFill/>
            <a:prstDash/>
          </a:ln>
          <a:effectLst>
            <a:outerShdw blurRad="50800" dir="14400000">
              <a:srgbClr val="000000">
                <a:alpha val="60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600" b="1" i="0" u="none" strike="noStrike" kern="1200" cap="none" spc="0" normalizeH="0" baseline="0" noProof="0">
                <a:ln>
                  <a:noFill/>
                </a:ln>
                <a:solidFill>
                  <a:srgbClr val="FEFEFE"/>
                </a:solidFill>
                <a:effectLst/>
                <a:uLnTx/>
                <a:uFillTx/>
                <a:latin typeface="+mj-lt"/>
                <a:ea typeface="+mj-ea"/>
                <a:cs typeface="+mj-cs"/>
              </a:rPr>
              <a:t>Questions?</a:t>
            </a:r>
            <a:endParaRPr kumimoji="0" lang="en-US" sz="6000" b="1" i="0" u="none" strike="noStrike" kern="1200" cap="none" spc="0" normalizeH="0" baseline="0" noProof="0">
              <a:ln>
                <a:noFill/>
              </a:ln>
              <a:solidFill>
                <a:srgbClr val="FEFEFE"/>
              </a:solidFill>
              <a:effectLst/>
              <a:uLnTx/>
              <a:uFillTx/>
              <a:latin typeface="+mj-lt"/>
              <a:ea typeface="+mj-ea"/>
              <a:cs typeface="+mj-cs"/>
            </a:endParaRPr>
          </a:p>
        </p:txBody>
      </p:sp>
    </p:spTree>
    <p:extLst>
      <p:ext uri="{BB962C8B-B14F-4D97-AF65-F5344CB8AC3E}">
        <p14:creationId xmlns:p14="http://schemas.microsoft.com/office/powerpoint/2010/main" val="3751500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Freeform 6">
            <a:extLst>
              <a:ext uri="{FF2B5EF4-FFF2-40B4-BE49-F238E27FC236}">
                <a16:creationId xmlns:a16="http://schemas.microsoft.com/office/drawing/2014/main" id="{85B3A411-39CB-4453-9F3D-FA4820663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643465" y="454430"/>
            <a:ext cx="3382182" cy="1827196"/>
          </a:xfrm>
        </p:spPr>
        <p:txBody>
          <a:bodyPr vert="horz" lIns="91440" tIns="45720" rIns="91440" bIns="45720" rtlCol="0" anchor="b">
            <a:normAutofit/>
          </a:bodyPr>
          <a:lstStyle/>
          <a:p>
            <a:r>
              <a:rPr lang="en-US" sz="4800"/>
              <a:t>Upcoming Events</a:t>
            </a:r>
          </a:p>
        </p:txBody>
      </p:sp>
      <p:sp>
        <p:nvSpPr>
          <p:cNvPr id="1033" name="Rectangle 1032">
            <a:extLst>
              <a:ext uri="{FF2B5EF4-FFF2-40B4-BE49-F238E27FC236}">
                <a16:creationId xmlns:a16="http://schemas.microsoft.com/office/drawing/2014/main" id="{40D573D2-DD8C-4E19-8BB2-1DC0767FD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658" y="0"/>
            <a:ext cx="755294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ounded Rectangle 14">
            <a:extLst>
              <a:ext uri="{FF2B5EF4-FFF2-40B4-BE49-F238E27FC236}">
                <a16:creationId xmlns:a16="http://schemas.microsoft.com/office/drawing/2014/main" id="{9B6C5F92-472F-4CAB-90F8-B997C54EB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0386" y="958640"/>
            <a:ext cx="6258150"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descr="Logo that says &quot;True Friendships: Friendship is for everyone!&quot;">
            <a:extLst>
              <a:ext uri="{FF2B5EF4-FFF2-40B4-BE49-F238E27FC236}">
                <a16:creationId xmlns:a16="http://schemas.microsoft.com/office/drawing/2014/main" id="{7D8E1440-5DAE-DD01-1330-CB80FAF698EB}"/>
              </a:ext>
            </a:extLst>
          </p:cNvPr>
          <p:cNvGrpSpPr/>
          <p:nvPr/>
        </p:nvGrpSpPr>
        <p:grpSpPr>
          <a:xfrm>
            <a:off x="509047" y="2598350"/>
            <a:ext cx="3474443" cy="1827196"/>
            <a:chOff x="5250730" y="607864"/>
            <a:chExt cx="5043340" cy="3016486"/>
          </a:xfrm>
        </p:grpSpPr>
        <p:sp>
          <p:nvSpPr>
            <p:cNvPr id="5" name="Rectangle: Rounded Corners 4">
              <a:extLst>
                <a:ext uri="{FF2B5EF4-FFF2-40B4-BE49-F238E27FC236}">
                  <a16:creationId xmlns:a16="http://schemas.microsoft.com/office/drawing/2014/main" id="{9351DCF6-660B-02E4-88C6-134F0BCC456E}"/>
                </a:ext>
              </a:extLst>
            </p:cNvPr>
            <p:cNvSpPr/>
            <p:nvPr/>
          </p:nvSpPr>
          <p:spPr>
            <a:xfrm>
              <a:off x="5250730" y="607864"/>
              <a:ext cx="5043340" cy="3016486"/>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E5AEE80C-A032-5A50-DEF0-F78CFBE95E43}"/>
                </a:ext>
              </a:extLst>
            </p:cNvPr>
            <p:cNvPicPr>
              <a:picLocks noChangeAspect="1"/>
            </p:cNvPicPr>
            <p:nvPr/>
          </p:nvPicPr>
          <p:blipFill>
            <a:blip r:embed="rId3"/>
            <a:stretch>
              <a:fillRect/>
            </a:stretch>
          </p:blipFill>
          <p:spPr>
            <a:xfrm>
              <a:off x="5386301" y="790905"/>
              <a:ext cx="4761905" cy="2638095"/>
            </a:xfrm>
            <a:prstGeom prst="rect">
              <a:avLst/>
            </a:prstGeom>
            <a:ln>
              <a:noFill/>
            </a:ln>
          </p:spPr>
        </p:pic>
      </p:grpSp>
      <p:sp>
        <p:nvSpPr>
          <p:cNvPr id="3" name="Rectangle 2">
            <a:extLst>
              <a:ext uri="{FF2B5EF4-FFF2-40B4-BE49-F238E27FC236}">
                <a16:creationId xmlns:a16="http://schemas.microsoft.com/office/drawing/2014/main" id="{7AAA7E89-5039-89BC-8550-22B732B49808}"/>
              </a:ext>
              <a:ext uri="{C183D7F6-B498-43B3-948B-1728B52AA6E4}">
                <adec:decorative xmlns:adec="http://schemas.microsoft.com/office/drawing/2017/decorative" val="1"/>
              </a:ext>
            </a:extLst>
          </p:cNvPr>
          <p:cNvSpPr/>
          <p:nvPr/>
        </p:nvSpPr>
        <p:spPr>
          <a:xfrm>
            <a:off x="4692815" y="0"/>
            <a:ext cx="7499185"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BC405E2-E4F9-DFCD-27EE-A319F0F40A37}"/>
              </a:ext>
            </a:extLst>
          </p:cNvPr>
          <p:cNvSpPr txBox="1"/>
          <p:nvPr/>
        </p:nvSpPr>
        <p:spPr>
          <a:xfrm>
            <a:off x="5029285" y="-104775"/>
            <a:ext cx="7008750" cy="6203750"/>
          </a:xfrm>
          <a:prstGeom prst="rect">
            <a:avLst/>
          </a:prstGeom>
          <a:noFill/>
        </p:spPr>
        <p:txBody>
          <a:bodyPr wrap="square" rtlCol="0">
            <a:spAutoFit/>
          </a:bodyPr>
          <a:lstStyle/>
          <a:p>
            <a:pPr>
              <a:lnSpc>
                <a:spcPct val="90000"/>
              </a:lnSpc>
              <a:spcBef>
                <a:spcPts val="1000"/>
              </a:spcBef>
              <a:buClr>
                <a:schemeClr val="dk1"/>
              </a:buClr>
              <a:buSzPct val="100000"/>
            </a:pPr>
            <a:endParaRPr lang="en-US" sz="2400" b="1" dirty="0">
              <a:solidFill>
                <a:schemeClr val="bg1"/>
              </a:solidFill>
              <a:latin typeface="Arial" panose="020B0604020202020204" pitchFamily="34" charset="0"/>
              <a:cs typeface="Arial" panose="020B0604020202020204" pitchFamily="34" charset="0"/>
            </a:endParaRPr>
          </a:p>
          <a:p>
            <a:pPr>
              <a:lnSpc>
                <a:spcPct val="90000"/>
              </a:lnSpc>
              <a:spcBef>
                <a:spcPts val="1000"/>
              </a:spcBef>
              <a:buClr>
                <a:schemeClr val="dk1"/>
              </a:buClr>
              <a:buSzPct val="100000"/>
            </a:pPr>
            <a:r>
              <a:rPr lang="en-US" sz="2800" b="1" dirty="0">
                <a:solidFill>
                  <a:schemeClr val="bg1"/>
                </a:solidFill>
                <a:latin typeface="Arial" panose="020B0604020202020204" pitchFamily="34" charset="0"/>
                <a:cs typeface="Arial" panose="020B0604020202020204" pitchFamily="34" charset="0"/>
              </a:rPr>
              <a:t>Technical Assistance Sessions</a:t>
            </a:r>
            <a:endParaRPr lang="en-US" sz="2400" dirty="0">
              <a:solidFill>
                <a:schemeClr val="bg1"/>
              </a:solidFill>
              <a:latin typeface="Arial" panose="020B0604020202020204" pitchFamily="34" charset="0"/>
              <a:cs typeface="Arial" panose="020B0604020202020204" pitchFamily="34" charset="0"/>
            </a:endParaRPr>
          </a:p>
          <a:p>
            <a:pPr>
              <a:lnSpc>
                <a:spcPct val="90000"/>
              </a:lnSpc>
              <a:spcBef>
                <a:spcPts val="600"/>
              </a:spcBef>
              <a:spcAft>
                <a:spcPts val="600"/>
              </a:spcAft>
              <a:buClr>
                <a:schemeClr val="dk1"/>
              </a:buClr>
              <a:buSzPct val="100000"/>
            </a:pPr>
            <a:r>
              <a:rPr lang="en-US" sz="2800" u="sng" dirty="0">
                <a:solidFill>
                  <a:schemeClr val="bg1"/>
                </a:solidFill>
                <a:latin typeface="Arial" panose="020B0604020202020204" pitchFamily="34" charset="0"/>
                <a:cs typeface="Arial" panose="020B0604020202020204" pitchFamily="34" charset="0"/>
              </a:rPr>
              <a:t>For self-advocates / family members:</a:t>
            </a:r>
          </a:p>
          <a:p>
            <a:pPr>
              <a:lnSpc>
                <a:spcPct val="90000"/>
              </a:lnSpc>
              <a:spcBef>
                <a:spcPts val="600"/>
              </a:spcBef>
              <a:spcAft>
                <a:spcPts val="600"/>
              </a:spcAft>
              <a:buClr>
                <a:schemeClr val="dk1"/>
              </a:buClr>
              <a:buSzPct val="100000"/>
            </a:pPr>
            <a:r>
              <a:rPr lang="en-US" sz="2800" dirty="0">
                <a:solidFill>
                  <a:schemeClr val="bg1"/>
                </a:solidFill>
                <a:latin typeface="Arial" panose="020B0604020202020204" pitchFamily="34" charset="0"/>
                <a:cs typeface="Arial" panose="020B0604020202020204" pitchFamily="34" charset="0"/>
              </a:rPr>
              <a:t>Wednesday, June 12</a:t>
            </a:r>
            <a:r>
              <a:rPr lang="en-US" sz="2800" baseline="30000" dirty="0">
                <a:solidFill>
                  <a:schemeClr val="bg1"/>
                </a:solidFill>
                <a:latin typeface="Arial" panose="020B0604020202020204" pitchFamily="34" charset="0"/>
                <a:cs typeface="Arial" panose="020B0604020202020204" pitchFamily="34" charset="0"/>
              </a:rPr>
              <a:t>th</a:t>
            </a:r>
            <a:r>
              <a:rPr lang="en-US" sz="2800" dirty="0">
                <a:solidFill>
                  <a:schemeClr val="bg1"/>
                </a:solidFill>
                <a:latin typeface="Arial" panose="020B0604020202020204" pitchFamily="34" charset="0"/>
                <a:cs typeface="Arial" panose="020B0604020202020204" pitchFamily="34" charset="0"/>
              </a:rPr>
              <a:t>, 6:00pm – 7:00 pm</a:t>
            </a:r>
            <a:endParaRPr lang="en-US" sz="2800" b="1" dirty="0">
              <a:solidFill>
                <a:schemeClr val="bg1"/>
              </a:solidFill>
              <a:latin typeface="Arial" panose="020B0604020202020204" pitchFamily="34" charset="0"/>
              <a:cs typeface="Arial" panose="020B0604020202020204" pitchFamily="34" charset="0"/>
            </a:endParaRPr>
          </a:p>
          <a:p>
            <a:pPr>
              <a:lnSpc>
                <a:spcPct val="90000"/>
              </a:lnSpc>
              <a:spcBef>
                <a:spcPts val="600"/>
              </a:spcBef>
              <a:spcAft>
                <a:spcPts val="600"/>
              </a:spcAft>
              <a:buClr>
                <a:schemeClr val="dk1"/>
              </a:buClr>
              <a:buSzPct val="100000"/>
            </a:pPr>
            <a:r>
              <a:rPr lang="en-US" sz="2800" u="sng" dirty="0">
                <a:solidFill>
                  <a:schemeClr val="bg1"/>
                </a:solidFill>
                <a:latin typeface="Arial" panose="020B0604020202020204" pitchFamily="34" charset="0"/>
                <a:cs typeface="Arial" panose="020B0604020202020204" pitchFamily="34" charset="0"/>
              </a:rPr>
              <a:t>For professionals:</a:t>
            </a:r>
          </a:p>
          <a:p>
            <a:pPr>
              <a:lnSpc>
                <a:spcPct val="90000"/>
              </a:lnSpc>
              <a:spcBef>
                <a:spcPts val="600"/>
              </a:spcBef>
              <a:spcAft>
                <a:spcPts val="600"/>
              </a:spcAft>
              <a:buClr>
                <a:schemeClr val="dk1"/>
              </a:buClr>
              <a:buSzPct val="100000"/>
            </a:pPr>
            <a:r>
              <a:rPr lang="en-US" sz="2800" dirty="0">
                <a:solidFill>
                  <a:schemeClr val="bg1"/>
                </a:solidFill>
                <a:latin typeface="Arial" panose="020B0604020202020204" pitchFamily="34" charset="0"/>
                <a:cs typeface="Arial" panose="020B0604020202020204" pitchFamily="34" charset="0"/>
              </a:rPr>
              <a:t>Thursday, June 20</a:t>
            </a:r>
            <a:r>
              <a:rPr lang="en-US" sz="2800" baseline="30000" dirty="0">
                <a:solidFill>
                  <a:schemeClr val="bg1"/>
                </a:solidFill>
                <a:latin typeface="Arial" panose="020B0604020202020204" pitchFamily="34" charset="0"/>
                <a:cs typeface="Arial" panose="020B0604020202020204" pitchFamily="34" charset="0"/>
              </a:rPr>
              <a:t>th</a:t>
            </a:r>
            <a:r>
              <a:rPr lang="en-US" sz="2800" dirty="0">
                <a:solidFill>
                  <a:schemeClr val="bg1"/>
                </a:solidFill>
                <a:latin typeface="Arial" panose="020B0604020202020204" pitchFamily="34" charset="0"/>
                <a:cs typeface="Arial" panose="020B0604020202020204" pitchFamily="34" charset="0"/>
              </a:rPr>
              <a:t>, 10:00 am – 11:00 am</a:t>
            </a:r>
          </a:p>
          <a:p>
            <a:pPr>
              <a:lnSpc>
                <a:spcPct val="90000"/>
              </a:lnSpc>
              <a:spcBef>
                <a:spcPts val="1000"/>
              </a:spcBef>
              <a:buClr>
                <a:schemeClr val="dk1"/>
              </a:buClr>
              <a:buSzPct val="100000"/>
            </a:pPr>
            <a:endParaRPr lang="en-US" sz="2800" b="1" dirty="0">
              <a:solidFill>
                <a:schemeClr val="bg1"/>
              </a:solidFill>
              <a:latin typeface="Arial" panose="020B0604020202020204" pitchFamily="34" charset="0"/>
              <a:cs typeface="Arial" panose="020B0604020202020204" pitchFamily="34" charset="0"/>
            </a:endParaRPr>
          </a:p>
          <a:p>
            <a:pPr>
              <a:lnSpc>
                <a:spcPct val="90000"/>
              </a:lnSpc>
              <a:spcBef>
                <a:spcPts val="1000"/>
              </a:spcBef>
              <a:buClr>
                <a:schemeClr val="dk1"/>
              </a:buClr>
              <a:buSzPct val="100000"/>
            </a:pPr>
            <a:r>
              <a:rPr lang="en-US" sz="2800" b="1" dirty="0">
                <a:solidFill>
                  <a:schemeClr val="bg1"/>
                </a:solidFill>
                <a:latin typeface="Arial" panose="020B0604020202020204" pitchFamily="34" charset="0"/>
                <a:cs typeface="Arial" panose="020B0604020202020204" pitchFamily="34" charset="0"/>
              </a:rPr>
              <a:t>More Learning Sessions</a:t>
            </a:r>
            <a:endParaRPr lang="en-US" sz="2800" dirty="0">
              <a:solidFill>
                <a:schemeClr val="bg1"/>
              </a:solidFill>
              <a:latin typeface="Arial" panose="020B0604020202020204" pitchFamily="34" charset="0"/>
              <a:cs typeface="Arial" panose="020B0604020202020204" pitchFamily="34" charset="0"/>
            </a:endParaRPr>
          </a:p>
          <a:p>
            <a:pPr>
              <a:lnSpc>
                <a:spcPct val="90000"/>
              </a:lnSpc>
              <a:spcBef>
                <a:spcPts val="1000"/>
              </a:spcBef>
              <a:buClr>
                <a:schemeClr val="dk1"/>
              </a:buClr>
              <a:buSzPct val="100000"/>
            </a:pPr>
            <a:r>
              <a:rPr lang="en-US" sz="2800" dirty="0">
                <a:solidFill>
                  <a:schemeClr val="bg1"/>
                </a:solidFill>
                <a:latin typeface="Arial" panose="020B0604020202020204" pitchFamily="34" charset="0"/>
                <a:cs typeface="Arial" panose="020B0604020202020204" pitchFamily="34" charset="0"/>
              </a:rPr>
              <a:t>Coming later in 2024</a:t>
            </a:r>
          </a:p>
          <a:p>
            <a:pPr>
              <a:lnSpc>
                <a:spcPct val="90000"/>
              </a:lnSpc>
              <a:spcBef>
                <a:spcPts val="1000"/>
              </a:spcBef>
              <a:buClr>
                <a:schemeClr val="dk1"/>
              </a:buClr>
              <a:buSzPct val="100000"/>
            </a:pPr>
            <a:r>
              <a:rPr lang="en-US" sz="2800" dirty="0">
                <a:solidFill>
                  <a:schemeClr val="bg1"/>
                </a:solidFill>
                <a:latin typeface="Arial" panose="020B0604020202020204" pitchFamily="34" charset="0"/>
                <a:cs typeface="Arial" panose="020B0604020202020204" pitchFamily="34" charset="0"/>
              </a:rPr>
              <a:t>Topics that will be covered: </a:t>
            </a:r>
          </a:p>
          <a:p>
            <a:pPr marL="457200" indent="-457200">
              <a:lnSpc>
                <a:spcPct val="90000"/>
              </a:lnSpc>
              <a:spcBef>
                <a:spcPts val="1000"/>
              </a:spcBef>
              <a:buClr>
                <a:schemeClr val="dk1"/>
              </a:buClr>
              <a:buSzPct val="1000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Relationships: Healthy vs Unhealthy</a:t>
            </a:r>
          </a:p>
          <a:p>
            <a:pPr marL="457200" indent="-457200">
              <a:lnSpc>
                <a:spcPct val="90000"/>
              </a:lnSpc>
              <a:spcBef>
                <a:spcPts val="1000"/>
              </a:spcBef>
              <a:buClr>
                <a:schemeClr val="dk1"/>
              </a:buClr>
              <a:buSzPct val="1000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Sustaining Friendships</a:t>
            </a:r>
          </a:p>
        </p:txBody>
      </p:sp>
    </p:spTree>
    <p:extLst>
      <p:ext uri="{BB962C8B-B14F-4D97-AF65-F5344CB8AC3E}">
        <p14:creationId xmlns:p14="http://schemas.microsoft.com/office/powerpoint/2010/main" val="3328582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9174" y="2773018"/>
            <a:ext cx="11413651" cy="1311964"/>
          </a:xfrm>
        </p:spPr>
        <p:txBody>
          <a:bodyPr vert="horz" lIns="91440" tIns="45720" rIns="91440" bIns="45720" rtlCol="0" anchor="b">
            <a:normAutofit/>
          </a:bodyPr>
          <a:lstStyle/>
          <a:p>
            <a:pPr algn="ctr"/>
            <a:r>
              <a:rPr lang="en-US" sz="3600" dirty="0"/>
              <a:t>Special thanks to the Pennsylvania Developmental Disabilities Council for funding this project!</a:t>
            </a:r>
            <a:endParaRPr lang="en-US" sz="3200" dirty="0"/>
          </a:p>
        </p:txBody>
      </p:sp>
      <p:grpSp>
        <p:nvGrpSpPr>
          <p:cNvPr id="4" name="Group 3" descr="Logo that says &quot;True Friendships: Friendship is for everyone!&quot;">
            <a:extLst>
              <a:ext uri="{FF2B5EF4-FFF2-40B4-BE49-F238E27FC236}">
                <a16:creationId xmlns:a16="http://schemas.microsoft.com/office/drawing/2014/main" id="{0F1BA57C-B842-4B12-A3EA-840DC9341752}"/>
              </a:ext>
            </a:extLst>
          </p:cNvPr>
          <p:cNvGrpSpPr/>
          <p:nvPr/>
        </p:nvGrpSpPr>
        <p:grpSpPr>
          <a:xfrm>
            <a:off x="9064487" y="229932"/>
            <a:ext cx="2873715" cy="1688320"/>
            <a:chOff x="5250730" y="607864"/>
            <a:chExt cx="5043340" cy="3016486"/>
          </a:xfrm>
        </p:grpSpPr>
        <p:sp>
          <p:nvSpPr>
            <p:cNvPr id="5" name="Rectangle: Rounded Corners 4">
              <a:extLst>
                <a:ext uri="{FF2B5EF4-FFF2-40B4-BE49-F238E27FC236}">
                  <a16:creationId xmlns:a16="http://schemas.microsoft.com/office/drawing/2014/main" id="{5EB78C36-86AC-3FA8-E454-9C4EA1A62A20}"/>
                </a:ext>
              </a:extLst>
            </p:cNvPr>
            <p:cNvSpPr/>
            <p:nvPr/>
          </p:nvSpPr>
          <p:spPr>
            <a:xfrm>
              <a:off x="5250730" y="607864"/>
              <a:ext cx="5043340" cy="3016486"/>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logo&#10;&#10;Description automatically generated">
              <a:extLst>
                <a:ext uri="{FF2B5EF4-FFF2-40B4-BE49-F238E27FC236}">
                  <a16:creationId xmlns:a16="http://schemas.microsoft.com/office/drawing/2014/main" id="{85CA3066-08FB-4138-AE7C-06EAFDA0E646}"/>
                </a:ext>
              </a:extLst>
            </p:cNvPr>
            <p:cNvPicPr>
              <a:picLocks noChangeAspect="1"/>
            </p:cNvPicPr>
            <p:nvPr/>
          </p:nvPicPr>
          <p:blipFill>
            <a:blip r:embed="rId3"/>
            <a:stretch>
              <a:fillRect/>
            </a:stretch>
          </p:blipFill>
          <p:spPr>
            <a:xfrm>
              <a:off x="5386301" y="790905"/>
              <a:ext cx="4761905" cy="2638095"/>
            </a:xfrm>
            <a:prstGeom prst="rect">
              <a:avLst/>
            </a:prstGeom>
            <a:ln>
              <a:noFill/>
            </a:ln>
          </p:spPr>
        </p:pic>
      </p:grpSp>
      <p:sp>
        <p:nvSpPr>
          <p:cNvPr id="7" name="Rectangle: Rounded Corners 6" descr="Pennsylvania Developmental Disabilities Logo">
            <a:extLst>
              <a:ext uri="{FF2B5EF4-FFF2-40B4-BE49-F238E27FC236}">
                <a16:creationId xmlns:a16="http://schemas.microsoft.com/office/drawing/2014/main" id="{4E4CEAC5-F9B4-81BF-7EA0-3C8B7F03BE77}"/>
              </a:ext>
            </a:extLst>
          </p:cNvPr>
          <p:cNvSpPr/>
          <p:nvPr/>
        </p:nvSpPr>
        <p:spPr>
          <a:xfrm>
            <a:off x="3527287" y="5192888"/>
            <a:ext cx="3641157" cy="1435179"/>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The logo for the Pennsylvania Developmental Disabilities Council.">
            <a:extLst>
              <a:ext uri="{FF2B5EF4-FFF2-40B4-BE49-F238E27FC236}">
                <a16:creationId xmlns:a16="http://schemas.microsoft.com/office/drawing/2014/main" id="{B5A7EE3C-5F50-8A09-4D53-B87690B9399D}"/>
              </a:ext>
            </a:extLst>
          </p:cNvPr>
          <p:cNvPicPr>
            <a:picLocks noChangeAspect="1"/>
          </p:cNvPicPr>
          <p:nvPr/>
        </p:nvPicPr>
        <p:blipFill>
          <a:blip r:embed="rId4"/>
          <a:stretch>
            <a:fillRect/>
          </a:stretch>
        </p:blipFill>
        <p:spPr>
          <a:xfrm>
            <a:off x="3719158" y="5422807"/>
            <a:ext cx="3257414" cy="975341"/>
          </a:xfrm>
          <a:prstGeom prst="rect">
            <a:avLst/>
          </a:prstGeom>
        </p:spPr>
      </p:pic>
    </p:spTree>
    <p:extLst>
      <p:ext uri="{BB962C8B-B14F-4D97-AF65-F5344CB8AC3E}">
        <p14:creationId xmlns:p14="http://schemas.microsoft.com/office/powerpoint/2010/main" val="385325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12839A1C-34CB-4C3C-8531-CA67525FDE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9">
            <a:extLst>
              <a:ext uri="{FF2B5EF4-FFF2-40B4-BE49-F238E27FC236}">
                <a16:creationId xmlns:a16="http://schemas.microsoft.com/office/drawing/2014/main" id="{FAC94EAF-F7F7-4727-AE69-A7036B4A5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Subtitle 2"/>
          <p:cNvSpPr>
            <a:spLocks noGrp="1"/>
          </p:cNvSpPr>
          <p:nvPr>
            <p:ph type="title" idx="4294967295"/>
          </p:nvPr>
        </p:nvSpPr>
        <p:spPr>
          <a:xfrm>
            <a:off x="214313" y="1133475"/>
            <a:ext cx="3994150" cy="8985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457200" rtl="0" eaLnBrk="1" fontAlgn="auto" latinLnBrk="0" hangingPunct="1">
              <a:lnSpc>
                <a:spcPct val="100000"/>
              </a:lnSpc>
              <a:spcBef>
                <a:spcPct val="20000"/>
              </a:spcBef>
              <a:spcAft>
                <a:spcPts val="600"/>
              </a:spcAft>
              <a:buClr>
                <a:schemeClr val="accent1"/>
              </a:buClr>
              <a:buSzTx/>
              <a:buFont typeface="Wingdings 2" charset="2"/>
              <a:buNone/>
              <a:tabLst/>
              <a:defRPr/>
            </a:pPr>
            <a:r>
              <a:rPr kumimoji="0" lang="en-US" sz="4800" b="1" i="0" u="none" strike="noStrike" kern="1200" cap="none" spc="0" normalizeH="0" baseline="0" noProof="0">
                <a:ln>
                  <a:noFill/>
                </a:ln>
                <a:solidFill>
                  <a:schemeClr val="accent1"/>
                </a:solidFill>
                <a:effectLst/>
                <a:uLnTx/>
                <a:uFillTx/>
                <a:latin typeface="+mj-lt"/>
                <a:ea typeface="+mn-ea"/>
                <a:cs typeface="Arial" panose="020B0604020202020204" pitchFamily="34" charset="0"/>
              </a:rPr>
              <a:t>Thank you!</a:t>
            </a:r>
          </a:p>
        </p:txBody>
      </p:sp>
      <p:sp>
        <p:nvSpPr>
          <p:cNvPr id="6" name="TextBox 5">
            <a:extLst>
              <a:ext uri="{FF2B5EF4-FFF2-40B4-BE49-F238E27FC236}">
                <a16:creationId xmlns:a16="http://schemas.microsoft.com/office/drawing/2014/main" id="{AAC799B9-EAE2-E44C-6066-D0192B071782}"/>
              </a:ext>
            </a:extLst>
          </p:cNvPr>
          <p:cNvSpPr txBox="1"/>
          <p:nvPr/>
        </p:nvSpPr>
        <p:spPr>
          <a:xfrm>
            <a:off x="5556553" y="198631"/>
            <a:ext cx="6420594" cy="6870599"/>
          </a:xfrm>
          <a:prstGeom prst="rect">
            <a:avLst/>
          </a:prstGeom>
          <a:noFill/>
        </p:spPr>
        <p:txBody>
          <a:bodyPr wrap="square" rtlCol="0">
            <a:spAutoFit/>
          </a:bodyPr>
          <a:lstStyle/>
          <a:p>
            <a:pPr lvl="0" algn="ctr" rtl="0">
              <a:lnSpc>
                <a:spcPct val="90000"/>
              </a:lnSpc>
              <a:spcBef>
                <a:spcPts val="1000"/>
              </a:spcBef>
              <a:spcAft>
                <a:spcPts val="0"/>
              </a:spcAft>
              <a:buClr>
                <a:schemeClr val="dk1"/>
              </a:buClr>
              <a:buSzPct val="100000"/>
            </a:pPr>
            <a:r>
              <a:rPr lang="en-US" sz="2400" b="1">
                <a:solidFill>
                  <a:schemeClr val="accent1"/>
                </a:solidFill>
                <a:latin typeface="Arial" panose="020B0604020202020204" pitchFamily="34" charset="0"/>
                <a:cs typeface="Arial" panose="020B0604020202020204" pitchFamily="34" charset="0"/>
              </a:rPr>
              <a:t>True Friendships Contacts</a:t>
            </a:r>
          </a:p>
          <a:p>
            <a:pPr lvl="0" algn="l" rtl="0">
              <a:lnSpc>
                <a:spcPct val="90000"/>
              </a:lnSpc>
              <a:spcBef>
                <a:spcPts val="1000"/>
              </a:spcBef>
              <a:spcAft>
                <a:spcPts val="0"/>
              </a:spcAft>
              <a:buClr>
                <a:schemeClr val="dk1"/>
              </a:buClr>
              <a:buSzPct val="100000"/>
            </a:pPr>
            <a:r>
              <a:rPr lang="en-US" sz="1600" b="1">
                <a:solidFill>
                  <a:schemeClr val="bg1"/>
                </a:solidFill>
                <a:latin typeface="Arial" panose="020B0604020202020204" pitchFamily="34" charset="0"/>
                <a:cs typeface="Arial" panose="020B0604020202020204" pitchFamily="34" charset="0"/>
              </a:rPr>
              <a:t>Project email </a:t>
            </a:r>
            <a:r>
              <a:rPr lang="en-US" sz="1600">
                <a:solidFill>
                  <a:schemeClr val="bg1"/>
                </a:solidFill>
                <a:latin typeface="Arial" panose="020B0604020202020204" pitchFamily="34" charset="0"/>
                <a:cs typeface="Arial" panose="020B0604020202020204" pitchFamily="34" charset="0"/>
              </a:rPr>
              <a:t>– A</a:t>
            </a:r>
            <a:r>
              <a:rPr lang="en-US" sz="160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uthenticFriendships@viapa.org</a:t>
            </a:r>
            <a:endParaRPr lang="en-US" sz="1600">
              <a:solidFill>
                <a:schemeClr val="bg1"/>
              </a:solidFill>
              <a:latin typeface="Arial" panose="020B0604020202020204" pitchFamily="34" charset="0"/>
              <a:cs typeface="Arial" panose="020B0604020202020204" pitchFamily="34" charset="0"/>
            </a:endParaRPr>
          </a:p>
          <a:p>
            <a:pPr lvl="0" algn="l" rtl="0">
              <a:lnSpc>
                <a:spcPct val="90000"/>
              </a:lnSpc>
              <a:spcBef>
                <a:spcPts val="1000"/>
              </a:spcBef>
              <a:spcAft>
                <a:spcPts val="0"/>
              </a:spcAft>
              <a:buClr>
                <a:schemeClr val="dk1"/>
              </a:buClr>
              <a:buSzPct val="100000"/>
            </a:pPr>
            <a:endParaRPr lang="en-US" sz="1600" b="1">
              <a:solidFill>
                <a:schemeClr val="bg1"/>
              </a:solidFill>
              <a:latin typeface="Arial" panose="020B0604020202020204" pitchFamily="34" charset="0"/>
              <a:cs typeface="Arial" panose="020B0604020202020204" pitchFamily="34" charset="0"/>
            </a:endParaRPr>
          </a:p>
          <a:p>
            <a:pPr lvl="0" algn="l" rtl="0">
              <a:lnSpc>
                <a:spcPct val="90000"/>
              </a:lnSpc>
              <a:spcBef>
                <a:spcPts val="1000"/>
              </a:spcBef>
              <a:spcAft>
                <a:spcPts val="0"/>
              </a:spcAft>
              <a:buClr>
                <a:schemeClr val="dk1"/>
              </a:buClr>
              <a:buSzPct val="100000"/>
            </a:pPr>
            <a:r>
              <a:rPr lang="en-US" sz="1600" b="1">
                <a:solidFill>
                  <a:schemeClr val="bg1"/>
                </a:solidFill>
                <a:latin typeface="Arial" panose="020B0604020202020204" pitchFamily="34" charset="0"/>
                <a:cs typeface="Arial" panose="020B0604020202020204" pitchFamily="34" charset="0"/>
              </a:rPr>
              <a:t>Robert </a:t>
            </a:r>
            <a:r>
              <a:rPr lang="en-US" sz="1600" b="1" err="1">
                <a:solidFill>
                  <a:schemeClr val="bg1"/>
                </a:solidFill>
                <a:latin typeface="Arial" panose="020B0604020202020204" pitchFamily="34" charset="0"/>
                <a:cs typeface="Arial" panose="020B0604020202020204" pitchFamily="34" charset="0"/>
              </a:rPr>
              <a:t>Zotynia</a:t>
            </a:r>
            <a:r>
              <a:rPr lang="en-US" sz="1600" b="1">
                <a:solidFill>
                  <a:schemeClr val="bg1"/>
                </a:solidFill>
                <a:latin typeface="Arial" panose="020B0604020202020204" pitchFamily="34" charset="0"/>
                <a:cs typeface="Arial" panose="020B0604020202020204" pitchFamily="34" charset="0"/>
              </a:rPr>
              <a:t>, Self-Advocate Advisor, </a:t>
            </a:r>
          </a:p>
          <a:p>
            <a:pPr lvl="0" algn="l" rtl="0">
              <a:lnSpc>
                <a:spcPct val="90000"/>
              </a:lnSpc>
              <a:spcBef>
                <a:spcPts val="1000"/>
              </a:spcBef>
              <a:spcAft>
                <a:spcPts val="0"/>
              </a:spcAft>
              <a:buClr>
                <a:schemeClr val="dk1"/>
              </a:buClr>
              <a:buSzPct val="100000"/>
            </a:pPr>
            <a:r>
              <a:rPr lang="en-US" sz="1600" b="1">
                <a:solidFill>
                  <a:schemeClr val="bg1"/>
                </a:solidFill>
                <a:latin typeface="Arial" panose="020B0604020202020204" pitchFamily="34" charset="0"/>
                <a:cs typeface="Arial" panose="020B0604020202020204" pitchFamily="34" charset="0"/>
              </a:rPr>
              <a:t>Co-coordinator of Project Advisory Workgroup</a:t>
            </a:r>
          </a:p>
          <a:p>
            <a:pPr lvl="0" algn="l" rtl="0">
              <a:lnSpc>
                <a:spcPct val="90000"/>
              </a:lnSpc>
              <a:spcBef>
                <a:spcPts val="1000"/>
              </a:spcBef>
              <a:spcAft>
                <a:spcPts val="0"/>
              </a:spcAft>
              <a:buClr>
                <a:schemeClr val="dk1"/>
              </a:buClr>
              <a:buSzPct val="100000"/>
            </a:pPr>
            <a:r>
              <a:rPr lang="en-US" sz="1600" u="sng">
                <a:solidFill>
                  <a:schemeClr val="bg1"/>
                </a:solidFill>
                <a:latin typeface="Arial" panose="020B0604020202020204" pitchFamily="34" charset="0"/>
                <a:cs typeface="Arial" panose="020B0604020202020204" pitchFamily="34" charset="0"/>
              </a:rPr>
              <a:t>RZotynia@gmail.com</a:t>
            </a:r>
          </a:p>
          <a:p>
            <a:pPr lvl="0" algn="l" rtl="0">
              <a:lnSpc>
                <a:spcPct val="90000"/>
              </a:lnSpc>
              <a:spcBef>
                <a:spcPts val="1000"/>
              </a:spcBef>
              <a:spcAft>
                <a:spcPts val="0"/>
              </a:spcAft>
              <a:buClr>
                <a:schemeClr val="dk1"/>
              </a:buClr>
              <a:buSzPct val="100000"/>
            </a:pPr>
            <a:endParaRPr lang="en-US" sz="1600" b="1">
              <a:solidFill>
                <a:schemeClr val="bg1"/>
              </a:solidFill>
              <a:latin typeface="Arial" panose="020B0604020202020204" pitchFamily="34" charset="0"/>
              <a:cs typeface="Arial" panose="020B0604020202020204" pitchFamily="34" charset="0"/>
            </a:endParaRPr>
          </a:p>
          <a:p>
            <a:pPr lvl="0" algn="l" rtl="0">
              <a:lnSpc>
                <a:spcPct val="90000"/>
              </a:lnSpc>
              <a:spcBef>
                <a:spcPts val="1000"/>
              </a:spcBef>
              <a:spcAft>
                <a:spcPts val="0"/>
              </a:spcAft>
              <a:buClr>
                <a:schemeClr val="dk1"/>
              </a:buClr>
              <a:buSzPct val="100000"/>
            </a:pPr>
            <a:r>
              <a:rPr lang="en-US" sz="1600" b="1">
                <a:solidFill>
                  <a:schemeClr val="bg1"/>
                </a:solidFill>
                <a:latin typeface="Arial" panose="020B0604020202020204" pitchFamily="34" charset="0"/>
                <a:cs typeface="Arial" panose="020B0604020202020204" pitchFamily="34" charset="0"/>
              </a:rPr>
              <a:t>Jamie </a:t>
            </a:r>
            <a:r>
              <a:rPr lang="en-US" sz="1600" b="1" err="1">
                <a:solidFill>
                  <a:schemeClr val="bg1"/>
                </a:solidFill>
                <a:latin typeface="Arial" panose="020B0604020202020204" pitchFamily="34" charset="0"/>
                <a:cs typeface="Arial" panose="020B0604020202020204" pitchFamily="34" charset="0"/>
              </a:rPr>
              <a:t>Lisberger</a:t>
            </a:r>
            <a:r>
              <a:rPr lang="en-US" sz="1600" b="1">
                <a:solidFill>
                  <a:schemeClr val="bg1"/>
                </a:solidFill>
                <a:latin typeface="Arial" panose="020B0604020202020204" pitchFamily="34" charset="0"/>
                <a:cs typeface="Arial" panose="020B0604020202020204" pitchFamily="34" charset="0"/>
              </a:rPr>
              <a:t>, Self-Advocate Advisor, </a:t>
            </a:r>
          </a:p>
          <a:p>
            <a:pPr lvl="0" algn="l" rtl="0">
              <a:lnSpc>
                <a:spcPct val="90000"/>
              </a:lnSpc>
              <a:spcBef>
                <a:spcPts val="1000"/>
              </a:spcBef>
              <a:spcAft>
                <a:spcPts val="0"/>
              </a:spcAft>
              <a:buClr>
                <a:schemeClr val="dk1"/>
              </a:buClr>
              <a:buSzPct val="100000"/>
            </a:pPr>
            <a:r>
              <a:rPr lang="en-US" sz="1600" b="1">
                <a:solidFill>
                  <a:schemeClr val="bg1"/>
                </a:solidFill>
                <a:latin typeface="Arial" panose="020B0604020202020204" pitchFamily="34" charset="0"/>
                <a:cs typeface="Arial" panose="020B0604020202020204" pitchFamily="34" charset="0"/>
              </a:rPr>
              <a:t>Co-coordinator of Project Advisory Workgroup</a:t>
            </a:r>
          </a:p>
          <a:p>
            <a:pPr lvl="0" algn="l" rtl="0">
              <a:lnSpc>
                <a:spcPct val="90000"/>
              </a:lnSpc>
              <a:spcBef>
                <a:spcPts val="1000"/>
              </a:spcBef>
              <a:spcAft>
                <a:spcPts val="0"/>
              </a:spcAft>
              <a:buClr>
                <a:schemeClr val="dk1"/>
              </a:buClr>
              <a:buSzPct val="100000"/>
            </a:pPr>
            <a:endParaRPr lang="en-US" sz="1600" b="1">
              <a:solidFill>
                <a:schemeClr val="bg1"/>
              </a:solidFill>
              <a:latin typeface="Arial" panose="020B0604020202020204" pitchFamily="34" charset="0"/>
              <a:cs typeface="Arial" panose="020B0604020202020204" pitchFamily="34" charset="0"/>
            </a:endParaRPr>
          </a:p>
          <a:p>
            <a:pPr>
              <a:lnSpc>
                <a:spcPct val="90000"/>
              </a:lnSpc>
              <a:spcBef>
                <a:spcPts val="1000"/>
              </a:spcBef>
              <a:buClr>
                <a:schemeClr val="dk1"/>
              </a:buClr>
              <a:buSzPct val="100000"/>
            </a:pPr>
            <a:r>
              <a:rPr lang="en-US" sz="1600" b="1">
                <a:solidFill>
                  <a:schemeClr val="bg1"/>
                </a:solidFill>
                <a:latin typeface="Arial" panose="020B0604020202020204" pitchFamily="34" charset="0"/>
                <a:cs typeface="Arial" panose="020B0604020202020204" pitchFamily="34" charset="0"/>
              </a:rPr>
              <a:t>Tina Steinbacher, Co-coordinator of Project Advisory Workgroup</a:t>
            </a:r>
          </a:p>
          <a:p>
            <a:pPr lvl="0" algn="l" rtl="0">
              <a:lnSpc>
                <a:spcPct val="90000"/>
              </a:lnSpc>
              <a:spcBef>
                <a:spcPts val="1000"/>
              </a:spcBef>
              <a:spcAft>
                <a:spcPts val="0"/>
              </a:spcAft>
              <a:buClr>
                <a:schemeClr val="dk1"/>
              </a:buClr>
              <a:buSzPct val="100000"/>
            </a:pPr>
            <a:r>
              <a:rPr lang="en-US" sz="1600" u="sng">
                <a:solidFill>
                  <a:schemeClr val="bg1"/>
                </a:solidFill>
                <a:latin typeface="Arial" panose="020B0604020202020204" pitchFamily="34" charset="0"/>
                <a:cs typeface="Arial" panose="020B0604020202020204" pitchFamily="34" charset="0"/>
              </a:rPr>
              <a:t>KristinaS@viapa.org</a:t>
            </a:r>
            <a:endParaRPr lang="en-US" sz="1600" b="1">
              <a:solidFill>
                <a:schemeClr val="bg1"/>
              </a:solidFill>
              <a:latin typeface="Arial" panose="020B0604020202020204" pitchFamily="34" charset="0"/>
              <a:cs typeface="Arial" panose="020B0604020202020204" pitchFamily="34" charset="0"/>
            </a:endParaRPr>
          </a:p>
          <a:p>
            <a:pPr lvl="0" algn="l" rtl="0">
              <a:lnSpc>
                <a:spcPct val="90000"/>
              </a:lnSpc>
              <a:spcBef>
                <a:spcPts val="1000"/>
              </a:spcBef>
              <a:spcAft>
                <a:spcPts val="0"/>
              </a:spcAft>
              <a:buClr>
                <a:schemeClr val="dk1"/>
              </a:buClr>
              <a:buSzPct val="100000"/>
            </a:pPr>
            <a:endParaRPr lang="en-US" sz="1600" b="1">
              <a:solidFill>
                <a:schemeClr val="bg1"/>
              </a:solidFill>
              <a:latin typeface="Arial" panose="020B0604020202020204" pitchFamily="34" charset="0"/>
              <a:cs typeface="Arial" panose="020B0604020202020204" pitchFamily="34" charset="0"/>
            </a:endParaRPr>
          </a:p>
          <a:p>
            <a:pPr>
              <a:lnSpc>
                <a:spcPct val="90000"/>
              </a:lnSpc>
              <a:spcBef>
                <a:spcPts val="1000"/>
              </a:spcBef>
              <a:buClr>
                <a:schemeClr val="dk1"/>
              </a:buClr>
              <a:buSzPct val="100000"/>
            </a:pPr>
            <a:r>
              <a:rPr lang="en-US" sz="1600" b="1">
                <a:solidFill>
                  <a:schemeClr val="bg1"/>
                </a:solidFill>
                <a:latin typeface="Arial" panose="020B0604020202020204" pitchFamily="34" charset="0"/>
                <a:cs typeface="Arial" panose="020B0604020202020204" pitchFamily="34" charset="0"/>
              </a:rPr>
              <a:t>Alex Brosseau, </a:t>
            </a:r>
            <a:r>
              <a:rPr lang="en-US" sz="1600" b="1">
                <a:solidFill>
                  <a:srgbClr val="000000"/>
                </a:solidFill>
                <a:effectLst/>
                <a:latin typeface="Arial" panose="020B0604020202020204" pitchFamily="34" charset="0"/>
                <a:ea typeface="Calibri" panose="020F0502020204030204" pitchFamily="34" charset="0"/>
                <a:cs typeface="Arial" panose="020B0604020202020204" pitchFamily="34" charset="0"/>
              </a:rPr>
              <a:t>Grants and Initiatives Project Coordinator</a:t>
            </a:r>
            <a:endParaRPr lang="en-US" sz="1600">
              <a:effectLst/>
              <a:latin typeface="Arial" panose="020B0604020202020204" pitchFamily="34" charset="0"/>
              <a:ea typeface="Calibri" panose="020F0502020204030204" pitchFamily="34" charset="0"/>
              <a:cs typeface="Arial" panose="020B0604020202020204" pitchFamily="34" charset="0"/>
            </a:endParaRPr>
          </a:p>
          <a:p>
            <a:pPr lvl="0" algn="l" rtl="0">
              <a:lnSpc>
                <a:spcPct val="90000"/>
              </a:lnSpc>
              <a:spcBef>
                <a:spcPts val="1000"/>
              </a:spcBef>
              <a:spcAft>
                <a:spcPts val="0"/>
              </a:spcAft>
              <a:buClr>
                <a:schemeClr val="dk1"/>
              </a:buClr>
              <a:buSzPct val="100000"/>
            </a:pPr>
            <a:r>
              <a:rPr lang="en-US" sz="1600">
                <a:solidFill>
                  <a:schemeClr val="bg1"/>
                </a:solidFill>
                <a:latin typeface="Arial" panose="020B0604020202020204" pitchFamily="34" charset="0"/>
                <a:cs typeface="Arial" panose="020B0604020202020204" pitchFamily="34" charset="0"/>
              </a:rPr>
              <a:t>AlexB@viapa.org</a:t>
            </a:r>
          </a:p>
          <a:p>
            <a:pPr lvl="0" algn="l" rtl="0">
              <a:lnSpc>
                <a:spcPct val="90000"/>
              </a:lnSpc>
              <a:spcBef>
                <a:spcPts val="1000"/>
              </a:spcBef>
              <a:spcAft>
                <a:spcPts val="0"/>
              </a:spcAft>
              <a:buClr>
                <a:schemeClr val="dk1"/>
              </a:buClr>
              <a:buSzPct val="100000"/>
            </a:pPr>
            <a:endParaRPr lang="en-US" sz="1600">
              <a:solidFill>
                <a:schemeClr val="bg1"/>
              </a:solidFill>
              <a:latin typeface="Arial" panose="020B0604020202020204" pitchFamily="34" charset="0"/>
              <a:cs typeface="Arial" panose="020B0604020202020204" pitchFamily="34" charset="0"/>
            </a:endParaRPr>
          </a:p>
          <a:p>
            <a:pPr lvl="0" algn="l" rtl="0">
              <a:lnSpc>
                <a:spcPct val="90000"/>
              </a:lnSpc>
              <a:spcBef>
                <a:spcPts val="1000"/>
              </a:spcBef>
              <a:spcAft>
                <a:spcPts val="0"/>
              </a:spcAft>
              <a:buClr>
                <a:schemeClr val="dk1"/>
              </a:buClr>
              <a:buSzPct val="100000"/>
            </a:pPr>
            <a:r>
              <a:rPr lang="en-US" sz="1600" b="1">
                <a:solidFill>
                  <a:schemeClr val="bg1"/>
                </a:solidFill>
                <a:latin typeface="Arial" panose="020B0604020202020204" pitchFamily="34" charset="0"/>
                <a:cs typeface="Arial" panose="020B0604020202020204" pitchFamily="34" charset="0"/>
              </a:rPr>
              <a:t>Amy Jedele, Project Director </a:t>
            </a:r>
          </a:p>
          <a:p>
            <a:pPr lvl="0" algn="l" rtl="0">
              <a:lnSpc>
                <a:spcPct val="90000"/>
              </a:lnSpc>
              <a:spcBef>
                <a:spcPts val="1000"/>
              </a:spcBef>
              <a:spcAft>
                <a:spcPts val="0"/>
              </a:spcAft>
              <a:buClr>
                <a:schemeClr val="dk1"/>
              </a:buClr>
              <a:buSzPct val="100000"/>
            </a:pPr>
            <a:r>
              <a:rPr lang="en-US" sz="1600" u="sng">
                <a:solidFill>
                  <a:schemeClr val="bg1"/>
                </a:solidFill>
                <a:latin typeface="Arial" panose="020B0604020202020204" pitchFamily="34" charset="0"/>
                <a:cs typeface="Arial" panose="020B0604020202020204" pitchFamily="34" charset="0"/>
              </a:rPr>
              <a:t>AmyJ@viapa.org</a:t>
            </a:r>
          </a:p>
          <a:p>
            <a:endParaRPr lang="en-US"/>
          </a:p>
        </p:txBody>
      </p:sp>
      <p:pic>
        <p:nvPicPr>
          <p:cNvPr id="10" name="Picture 9" descr="Values Into Action logo">
            <a:extLst>
              <a:ext uri="{FF2B5EF4-FFF2-40B4-BE49-F238E27FC236}">
                <a16:creationId xmlns:a16="http://schemas.microsoft.com/office/drawing/2014/main" id="{A25B6C44-7AE5-A5A0-43B8-03DF8B69ACDD}"/>
              </a:ext>
            </a:extLst>
          </p:cNvPr>
          <p:cNvPicPr>
            <a:picLocks noChangeAspect="1"/>
          </p:cNvPicPr>
          <p:nvPr/>
        </p:nvPicPr>
        <p:blipFill>
          <a:blip r:embed="rId4"/>
          <a:srcRect/>
          <a:stretch/>
        </p:blipFill>
        <p:spPr>
          <a:xfrm>
            <a:off x="695227" y="3166147"/>
            <a:ext cx="3058830" cy="3058830"/>
          </a:xfrm>
          <a:prstGeom prst="rect">
            <a:avLst/>
          </a:prstGeom>
        </p:spPr>
      </p:pic>
      <p:pic>
        <p:nvPicPr>
          <p:cNvPr id="4" name="Picture 3" descr="Logo that says &quot;True Friendships: Friendship is for everyone!&quot;">
            <a:extLst>
              <a:ext uri="{FF2B5EF4-FFF2-40B4-BE49-F238E27FC236}">
                <a16:creationId xmlns:a16="http://schemas.microsoft.com/office/drawing/2014/main" id="{8F06F4F2-F206-74B4-1F86-7D1E6E5F74A5}"/>
              </a:ext>
            </a:extLst>
          </p:cNvPr>
          <p:cNvPicPr>
            <a:picLocks noChangeAspect="1"/>
          </p:cNvPicPr>
          <p:nvPr/>
        </p:nvPicPr>
        <p:blipFill>
          <a:blip r:embed="rId5"/>
          <a:stretch>
            <a:fillRect/>
          </a:stretch>
        </p:blipFill>
        <p:spPr>
          <a:xfrm>
            <a:off x="695227" y="2032000"/>
            <a:ext cx="3033268" cy="1680431"/>
          </a:xfrm>
          <a:prstGeom prst="rect">
            <a:avLst/>
          </a:prstGeom>
        </p:spPr>
      </p:pic>
    </p:spTree>
    <p:extLst>
      <p:ext uri="{BB962C8B-B14F-4D97-AF65-F5344CB8AC3E}">
        <p14:creationId xmlns:p14="http://schemas.microsoft.com/office/powerpoint/2010/main" val="422164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8"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72" name="Rectangle 71">
            <a:extLst>
              <a:ext uri="{FF2B5EF4-FFF2-40B4-BE49-F238E27FC236}">
                <a16:creationId xmlns:a16="http://schemas.microsoft.com/office/drawing/2014/main" id="{2654A105-F18C-4E12-B11B-51B12174B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CFD15E3E-4D65-6459-232E-F850E9C68382}"/>
              </a:ext>
              <a:ext uri="{C183D7F6-B498-43B3-948B-1728B52AA6E4}">
                <adec:decorative xmlns:adec="http://schemas.microsoft.com/office/drawing/2017/decorative" val="1"/>
              </a:ext>
            </a:extLst>
          </p:cNvPr>
          <p:cNvGrpSpPr/>
          <p:nvPr/>
        </p:nvGrpSpPr>
        <p:grpSpPr>
          <a:xfrm>
            <a:off x="0" y="0"/>
            <a:ext cx="12192000" cy="1894788"/>
            <a:chOff x="0" y="0"/>
            <a:chExt cx="12192000" cy="1894788"/>
          </a:xfrm>
        </p:grpSpPr>
        <p:sp>
          <p:nvSpPr>
            <p:cNvPr id="8" name="Speech Bubble: Rectangle 7">
              <a:extLst>
                <a:ext uri="{FF2B5EF4-FFF2-40B4-BE49-F238E27FC236}">
                  <a16:creationId xmlns:a16="http://schemas.microsoft.com/office/drawing/2014/main" id="{B5BC83E6-48BD-23BA-DBB0-D755A9590639}"/>
                </a:ext>
              </a:extLst>
            </p:cNvPr>
            <p:cNvSpPr/>
            <p:nvPr/>
          </p:nvSpPr>
          <p:spPr>
            <a:xfrm>
              <a:off x="1074655" y="0"/>
              <a:ext cx="6749592" cy="1875934"/>
            </a:xfrm>
            <a:prstGeom prst="wedgeRectCallout">
              <a:avLst>
                <a:gd name="adj1" fmla="val -20601"/>
                <a:gd name="adj2" fmla="val 80147"/>
              </a:avLst>
            </a:prstGeom>
            <a:solidFill>
              <a:srgbClr val="1740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91FA41-2F19-22FA-F77F-CAB733FF9190}"/>
                </a:ext>
              </a:extLst>
            </p:cNvPr>
            <p:cNvSpPr/>
            <p:nvPr/>
          </p:nvSpPr>
          <p:spPr>
            <a:xfrm>
              <a:off x="0" y="0"/>
              <a:ext cx="12192000" cy="1894788"/>
            </a:xfrm>
            <a:prstGeom prst="rect">
              <a:avLst/>
            </a:prstGeom>
            <a:solidFill>
              <a:srgbClr val="1740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idx="4294967295"/>
          </p:nvPr>
        </p:nvSpPr>
        <p:spPr>
          <a:xfrm>
            <a:off x="545347" y="429686"/>
            <a:ext cx="10571998" cy="970450"/>
          </a:xfrm>
          <a:effectLst/>
        </p:spPr>
        <p:txBody>
          <a:bodyPr vert="horz" lIns="91440" tIns="45720" rIns="91440" bIns="45720" rtlCol="0" anchor="ctr">
            <a:normAutofit/>
          </a:bodyPr>
          <a:lstStyle/>
          <a:p>
            <a:r>
              <a:rPr lang="en-US">
                <a:solidFill>
                  <a:schemeClr val="tx1"/>
                </a:solidFill>
              </a:rPr>
              <a:t> </a:t>
            </a:r>
            <a:r>
              <a:rPr lang="en-US">
                <a:solidFill>
                  <a:schemeClr val="tx1"/>
                </a:solidFill>
                <a:sym typeface="Calibri"/>
              </a:rPr>
              <a:t>True Friendships– Project Partners</a:t>
            </a:r>
            <a:endParaRPr lang="en-US">
              <a:solidFill>
                <a:schemeClr val="tx1"/>
              </a:solidFill>
            </a:endParaRPr>
          </a:p>
        </p:txBody>
      </p:sp>
      <p:sp>
        <p:nvSpPr>
          <p:cNvPr id="3" name="TextBox 2">
            <a:extLst>
              <a:ext uri="{FF2B5EF4-FFF2-40B4-BE49-F238E27FC236}">
                <a16:creationId xmlns:a16="http://schemas.microsoft.com/office/drawing/2014/main" id="{176ACC41-76FD-7B5D-B6B1-F894BED8695D}"/>
              </a:ext>
            </a:extLst>
          </p:cNvPr>
          <p:cNvSpPr txBox="1"/>
          <p:nvPr/>
        </p:nvSpPr>
        <p:spPr>
          <a:xfrm>
            <a:off x="1396027" y="2989643"/>
            <a:ext cx="9399944" cy="3364740"/>
          </a:xfrm>
          <a:prstGeom prst="rect">
            <a:avLst/>
          </a:prstGeom>
          <a:effectLst/>
        </p:spPr>
        <p:txBody>
          <a:bodyPr vert="horz" lIns="91440" tIns="45720" rIns="91440" bIns="45720" rtlCol="0" anchor="t">
            <a:normAutofit/>
          </a:bodyPr>
          <a:lstStyle/>
          <a:p>
            <a:pPr marL="352044" indent="-352044">
              <a:spcBef>
                <a:spcPct val="20000"/>
              </a:spcBef>
              <a:spcAft>
                <a:spcPts val="600"/>
              </a:spcAft>
              <a:buClr>
                <a:schemeClr val="bg1"/>
              </a:buClr>
              <a:buFont typeface="Arial" panose="020B0604020202020204" pitchFamily="34" charset="0"/>
              <a:buChar char="•"/>
            </a:pPr>
            <a:r>
              <a:rPr lang="en-US" sz="2800" dirty="0">
                <a:solidFill>
                  <a:schemeClr val="bg1"/>
                </a:solidFill>
              </a:rPr>
              <a:t>Temple University, Institute on Disabilities</a:t>
            </a:r>
          </a:p>
          <a:p>
            <a:pPr marL="352044" indent="-352044">
              <a:spcBef>
                <a:spcPct val="20000"/>
              </a:spcBef>
              <a:spcAft>
                <a:spcPts val="600"/>
              </a:spcAft>
              <a:buClr>
                <a:schemeClr val="bg1"/>
              </a:buClr>
              <a:buFont typeface="Arial" panose="020B0604020202020204" pitchFamily="34" charset="0"/>
              <a:buChar char="•"/>
            </a:pPr>
            <a:r>
              <a:rPr lang="en-US" sz="2800" dirty="0">
                <a:solidFill>
                  <a:schemeClr val="bg1"/>
                </a:solidFill>
              </a:rPr>
              <a:t>Disability Pride PA</a:t>
            </a:r>
          </a:p>
          <a:p>
            <a:pPr marL="352044" indent="-352044">
              <a:spcBef>
                <a:spcPct val="20000"/>
              </a:spcBef>
              <a:spcAft>
                <a:spcPts val="600"/>
              </a:spcAft>
              <a:buClr>
                <a:schemeClr val="bg1"/>
              </a:buClr>
              <a:buFont typeface="Arial" panose="020B0604020202020204" pitchFamily="34" charset="0"/>
              <a:buChar char="•"/>
            </a:pPr>
            <a:r>
              <a:rPr lang="en-US" sz="2800" dirty="0">
                <a:solidFill>
                  <a:schemeClr val="bg1"/>
                </a:solidFill>
              </a:rPr>
              <a:t>PA’s Education for All Coalition, Inc. – PEAC</a:t>
            </a:r>
          </a:p>
          <a:p>
            <a:pPr marL="352044" indent="-352044">
              <a:spcBef>
                <a:spcPct val="20000"/>
              </a:spcBef>
              <a:spcAft>
                <a:spcPts val="600"/>
              </a:spcAft>
              <a:buClr>
                <a:schemeClr val="bg1"/>
              </a:buClr>
              <a:buFont typeface="Arial" panose="020B0604020202020204" pitchFamily="34" charset="0"/>
              <a:buChar char="•"/>
            </a:pPr>
            <a:r>
              <a:rPr lang="en-US" sz="2800" dirty="0">
                <a:solidFill>
                  <a:schemeClr val="bg1"/>
                </a:solidFill>
              </a:rPr>
              <a:t>Open Future Learning</a:t>
            </a:r>
          </a:p>
        </p:txBody>
      </p:sp>
    </p:spTree>
    <p:extLst>
      <p:ext uri="{BB962C8B-B14F-4D97-AF65-F5344CB8AC3E}">
        <p14:creationId xmlns:p14="http://schemas.microsoft.com/office/powerpoint/2010/main" val="111665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8DCF4E9-7338-E433-9FD8-BAE96C722BB6}"/>
              </a:ext>
              <a:ext uri="{C183D7F6-B498-43B3-948B-1728B52AA6E4}">
                <adec:decorative xmlns:adec="http://schemas.microsoft.com/office/drawing/2017/decorative" val="1"/>
              </a:ext>
            </a:extLst>
          </p:cNvPr>
          <p:cNvGrpSpPr/>
          <p:nvPr/>
        </p:nvGrpSpPr>
        <p:grpSpPr>
          <a:xfrm>
            <a:off x="-3142" y="0"/>
            <a:ext cx="12192000" cy="1706252"/>
            <a:chOff x="0" y="0"/>
            <a:chExt cx="12192000" cy="1894788"/>
          </a:xfrm>
        </p:grpSpPr>
        <p:sp>
          <p:nvSpPr>
            <p:cNvPr id="5" name="Speech Bubble: Rectangle 4">
              <a:extLst>
                <a:ext uri="{FF2B5EF4-FFF2-40B4-BE49-F238E27FC236}">
                  <a16:creationId xmlns:a16="http://schemas.microsoft.com/office/drawing/2014/main" id="{315CF2B4-848E-8503-B705-2560F710C664}"/>
                </a:ext>
              </a:extLst>
            </p:cNvPr>
            <p:cNvSpPr/>
            <p:nvPr/>
          </p:nvSpPr>
          <p:spPr>
            <a:xfrm>
              <a:off x="1074655" y="0"/>
              <a:ext cx="6749592" cy="1875934"/>
            </a:xfrm>
            <a:prstGeom prst="wedgeRectCallout">
              <a:avLst>
                <a:gd name="adj1" fmla="val -20601"/>
                <a:gd name="adj2" fmla="val 80147"/>
              </a:avLst>
            </a:prstGeom>
            <a:solidFill>
              <a:srgbClr val="1740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CFC5A86-6736-4454-AD9B-EF8B7DA7776E}"/>
                </a:ext>
              </a:extLst>
            </p:cNvPr>
            <p:cNvSpPr/>
            <p:nvPr/>
          </p:nvSpPr>
          <p:spPr>
            <a:xfrm>
              <a:off x="0" y="0"/>
              <a:ext cx="12192000" cy="1894788"/>
            </a:xfrm>
            <a:prstGeom prst="rect">
              <a:avLst/>
            </a:prstGeom>
            <a:solidFill>
              <a:srgbClr val="1740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806859" y="242088"/>
            <a:ext cx="10571998" cy="970450"/>
          </a:xfrm>
          <a:effectLst/>
        </p:spPr>
        <p:txBody>
          <a:bodyPr>
            <a:normAutofit/>
          </a:bodyPr>
          <a:lstStyle/>
          <a:p>
            <a:r>
              <a:rPr lang="en-US" sz="4800">
                <a:solidFill>
                  <a:schemeClr val="tx1"/>
                </a:solidFill>
              </a:rPr>
              <a:t> </a:t>
            </a:r>
            <a:r>
              <a:rPr lang="en-US" sz="4800" b="1">
                <a:solidFill>
                  <a:schemeClr val="tx1"/>
                </a:solidFill>
                <a:ea typeface="Calibri"/>
                <a:cs typeface="Calibri"/>
                <a:sym typeface="Calibri"/>
              </a:rPr>
              <a:t>True Friendships – Purpose</a:t>
            </a:r>
            <a:endParaRPr lang="en-US" sz="4800">
              <a:solidFill>
                <a:schemeClr val="tx1"/>
              </a:solidFill>
            </a:endParaRPr>
          </a:p>
        </p:txBody>
      </p:sp>
      <p:sp>
        <p:nvSpPr>
          <p:cNvPr id="65" name="Content Placeholder 2"/>
          <p:cNvSpPr>
            <a:spLocks noGrp="1"/>
          </p:cNvSpPr>
          <p:nvPr>
            <p:ph idx="4294967295"/>
          </p:nvPr>
        </p:nvSpPr>
        <p:spPr>
          <a:xfrm>
            <a:off x="1330325" y="2357924"/>
            <a:ext cx="10861675" cy="4052888"/>
          </a:xfrm>
          <a:effectLst/>
        </p:spPr>
        <p:txBody>
          <a:bodyPr>
            <a:normAutofit/>
          </a:bodyPr>
          <a:lstStyle/>
          <a:p>
            <a:pPr marL="0" lvl="0" indent="0" algn="l" rtl="0">
              <a:lnSpc>
                <a:spcPct val="90000"/>
              </a:lnSpc>
              <a:spcBef>
                <a:spcPts val="1000"/>
              </a:spcBef>
              <a:spcAft>
                <a:spcPts val="0"/>
              </a:spcAft>
              <a:buClr>
                <a:schemeClr val="dk1"/>
              </a:buClr>
              <a:buSzPct val="100000"/>
              <a:buNone/>
            </a:pPr>
            <a:r>
              <a:rPr lang="en-US" sz="2800" b="1" dirty="0">
                <a:solidFill>
                  <a:schemeClr val="bg1"/>
                </a:solidFill>
                <a:latin typeface="+mj-lt"/>
                <a:cs typeface="Arial" panose="020B0604020202020204" pitchFamily="34" charset="0"/>
              </a:rPr>
              <a:t>About True Friendships Project:</a:t>
            </a:r>
            <a:r>
              <a:rPr lang="en-US" sz="2800" dirty="0">
                <a:solidFill>
                  <a:schemeClr val="bg1"/>
                </a:solidFill>
                <a:latin typeface="+mj-lt"/>
                <a:cs typeface="Arial" panose="020B0604020202020204" pitchFamily="34" charset="0"/>
              </a:rPr>
              <a:t> </a:t>
            </a:r>
          </a:p>
          <a:p>
            <a:pPr marL="0" lvl="0" indent="0" algn="l" rtl="0">
              <a:lnSpc>
                <a:spcPct val="120000"/>
              </a:lnSpc>
              <a:spcBef>
                <a:spcPts val="1000"/>
              </a:spcBef>
              <a:spcAft>
                <a:spcPts val="0"/>
              </a:spcAft>
              <a:buClr>
                <a:schemeClr val="dk1"/>
              </a:buClr>
              <a:buSzPct val="100000"/>
              <a:buNone/>
            </a:pPr>
            <a:r>
              <a:rPr lang="en-US" sz="2800" dirty="0">
                <a:solidFill>
                  <a:schemeClr val="bg1"/>
                </a:solidFill>
                <a:latin typeface="+mj-lt"/>
                <a:cs typeface="Arial" panose="020B0604020202020204" pitchFamily="34" charset="0"/>
              </a:rPr>
              <a:t>True Friendships hopes to make is easier for people with disabilities to make and keep friendships. The True Friendships project is focused on creating opportunity and capacity for friendships for all.</a:t>
            </a:r>
          </a:p>
          <a:p>
            <a:pPr marL="0" lvl="0" indent="0" algn="l" rtl="0">
              <a:lnSpc>
                <a:spcPct val="90000"/>
              </a:lnSpc>
              <a:spcBef>
                <a:spcPts val="1000"/>
              </a:spcBef>
              <a:spcAft>
                <a:spcPts val="0"/>
              </a:spcAft>
              <a:buClr>
                <a:schemeClr val="dk1"/>
              </a:buClr>
              <a:buSzPct val="100000"/>
              <a:buNone/>
            </a:pPr>
            <a:br>
              <a:rPr lang="en-US" sz="2600" dirty="0">
                <a:solidFill>
                  <a:srgbClr val="A3BDFF"/>
                </a:solidFill>
                <a:latin typeface="Arial" panose="020B0604020202020204" pitchFamily="34" charset="0"/>
                <a:cs typeface="Arial" panose="020B0604020202020204" pitchFamily="34" charset="0"/>
              </a:rPr>
            </a:br>
            <a:endParaRPr lang="en-US" sz="2600" dirty="0">
              <a:solidFill>
                <a:srgbClr val="A3BD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963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3E7E4-6200-DC85-7152-A1A64E260615}"/>
              </a:ext>
            </a:extLst>
          </p:cNvPr>
          <p:cNvSpPr>
            <a:spLocks noGrp="1"/>
          </p:cNvSpPr>
          <p:nvPr>
            <p:ph type="title"/>
          </p:nvPr>
        </p:nvSpPr>
        <p:spPr/>
        <p:txBody>
          <a:bodyPr/>
          <a:lstStyle/>
          <a:p>
            <a:r>
              <a:rPr lang="en-US" sz="4800"/>
              <a:t>Let’s Zoom! </a:t>
            </a:r>
          </a:p>
        </p:txBody>
      </p:sp>
      <p:pic>
        <p:nvPicPr>
          <p:cNvPr id="7" name="Content Placeholder 6" descr="Image with instructions on how to use reactions, chat, and closed captions in Zoom.">
            <a:extLst>
              <a:ext uri="{FF2B5EF4-FFF2-40B4-BE49-F238E27FC236}">
                <a16:creationId xmlns:a16="http://schemas.microsoft.com/office/drawing/2014/main" id="{5CB691A9-D7E8-B82D-4CD0-1C4562837DCC}"/>
              </a:ext>
            </a:extLst>
          </p:cNvPr>
          <p:cNvPicPr>
            <a:picLocks noGrp="1" noChangeAspect="1"/>
          </p:cNvPicPr>
          <p:nvPr>
            <p:ph idx="1"/>
          </p:nvPr>
        </p:nvPicPr>
        <p:blipFill>
          <a:blip r:embed="rId3"/>
          <a:stretch>
            <a:fillRect/>
          </a:stretch>
        </p:blipFill>
        <p:spPr>
          <a:xfrm>
            <a:off x="3112526" y="1997781"/>
            <a:ext cx="8518854" cy="4791855"/>
          </a:xfrm>
        </p:spPr>
      </p:pic>
    </p:spTree>
    <p:extLst>
      <p:ext uri="{BB962C8B-B14F-4D97-AF65-F5344CB8AC3E}">
        <p14:creationId xmlns:p14="http://schemas.microsoft.com/office/powerpoint/2010/main" val="194210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8"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72" name="Rectangle 71">
            <a:extLst>
              <a:ext uri="{FF2B5EF4-FFF2-40B4-BE49-F238E27FC236}">
                <a16:creationId xmlns:a16="http://schemas.microsoft.com/office/drawing/2014/main" id="{2654A105-F18C-4E12-B11B-51B12174B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CFD15E3E-4D65-6459-232E-F850E9C68382}"/>
              </a:ext>
              <a:ext uri="{C183D7F6-B498-43B3-948B-1728B52AA6E4}">
                <adec:decorative xmlns:adec="http://schemas.microsoft.com/office/drawing/2017/decorative" val="1"/>
              </a:ext>
            </a:extLst>
          </p:cNvPr>
          <p:cNvGrpSpPr/>
          <p:nvPr/>
        </p:nvGrpSpPr>
        <p:grpSpPr>
          <a:xfrm>
            <a:off x="0" y="0"/>
            <a:ext cx="12192000" cy="1828800"/>
            <a:chOff x="0" y="0"/>
            <a:chExt cx="12192000" cy="1894788"/>
          </a:xfrm>
        </p:grpSpPr>
        <p:sp>
          <p:nvSpPr>
            <p:cNvPr id="8" name="Speech Bubble: Rectangle 7">
              <a:extLst>
                <a:ext uri="{FF2B5EF4-FFF2-40B4-BE49-F238E27FC236}">
                  <a16:creationId xmlns:a16="http://schemas.microsoft.com/office/drawing/2014/main" id="{B5BC83E6-48BD-23BA-DBB0-D755A9590639}"/>
                </a:ext>
              </a:extLst>
            </p:cNvPr>
            <p:cNvSpPr/>
            <p:nvPr/>
          </p:nvSpPr>
          <p:spPr>
            <a:xfrm>
              <a:off x="1074655" y="0"/>
              <a:ext cx="6749592" cy="1875934"/>
            </a:xfrm>
            <a:prstGeom prst="wedgeRectCallout">
              <a:avLst>
                <a:gd name="adj1" fmla="val -20601"/>
                <a:gd name="adj2" fmla="val 80147"/>
              </a:avLst>
            </a:prstGeom>
            <a:solidFill>
              <a:srgbClr val="1740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91FA41-2F19-22FA-F77F-CAB733FF9190}"/>
                </a:ext>
              </a:extLst>
            </p:cNvPr>
            <p:cNvSpPr/>
            <p:nvPr/>
          </p:nvSpPr>
          <p:spPr>
            <a:xfrm>
              <a:off x="0" y="0"/>
              <a:ext cx="12192000" cy="1894788"/>
            </a:xfrm>
            <a:prstGeom prst="rect">
              <a:avLst/>
            </a:prstGeom>
            <a:solidFill>
              <a:srgbClr val="1740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idx="4294967295"/>
          </p:nvPr>
        </p:nvSpPr>
        <p:spPr>
          <a:xfrm>
            <a:off x="810000" y="364027"/>
            <a:ext cx="10571998" cy="970450"/>
          </a:xfrm>
          <a:effectLst/>
        </p:spPr>
        <p:txBody>
          <a:bodyPr vert="horz" lIns="91440" tIns="45720" rIns="91440" bIns="45720" rtlCol="0" anchor="ctr">
            <a:normAutofit/>
          </a:bodyPr>
          <a:lstStyle/>
          <a:p>
            <a:r>
              <a:rPr lang="en-US">
                <a:solidFill>
                  <a:schemeClr val="tx1"/>
                </a:solidFill>
              </a:rPr>
              <a:t>Learning Session Agenda</a:t>
            </a:r>
          </a:p>
        </p:txBody>
      </p:sp>
      <p:sp>
        <p:nvSpPr>
          <p:cNvPr id="3" name="TextBox 2">
            <a:extLst>
              <a:ext uri="{FF2B5EF4-FFF2-40B4-BE49-F238E27FC236}">
                <a16:creationId xmlns:a16="http://schemas.microsoft.com/office/drawing/2014/main" id="{176ACC41-76FD-7B5D-B6B1-F894BED8695D}"/>
              </a:ext>
            </a:extLst>
          </p:cNvPr>
          <p:cNvSpPr txBox="1"/>
          <p:nvPr/>
        </p:nvSpPr>
        <p:spPr>
          <a:xfrm>
            <a:off x="472199" y="2446406"/>
            <a:ext cx="9399944" cy="4151175"/>
          </a:xfrm>
          <a:prstGeom prst="rect">
            <a:avLst/>
          </a:prstGeom>
          <a:effectLst/>
        </p:spPr>
        <p:txBody>
          <a:bodyPr vert="horz" lIns="91440" tIns="45720" rIns="91440" bIns="45720" rtlCol="0" anchor="t">
            <a:normAutofit/>
          </a:bodyPr>
          <a:lstStyle/>
          <a:p>
            <a:pPr marL="352044" indent="-352044">
              <a:spcBef>
                <a:spcPct val="20000"/>
              </a:spcBef>
              <a:spcAft>
                <a:spcPts val="600"/>
              </a:spcAft>
              <a:buClr>
                <a:schemeClr val="bg1"/>
              </a:buClr>
              <a:buFont typeface="Arial" panose="020B0604020202020204" pitchFamily="34" charset="0"/>
              <a:buChar char="•"/>
            </a:pPr>
            <a:r>
              <a:rPr lang="en-US" sz="2800" dirty="0">
                <a:solidFill>
                  <a:schemeClr val="bg1"/>
                </a:solidFill>
              </a:rPr>
              <a:t>Background and Introductions</a:t>
            </a:r>
          </a:p>
          <a:p>
            <a:pPr marL="352044" indent="-352044">
              <a:spcBef>
                <a:spcPct val="20000"/>
              </a:spcBef>
              <a:spcAft>
                <a:spcPts val="600"/>
              </a:spcAft>
              <a:buClr>
                <a:schemeClr val="bg1"/>
              </a:buClr>
              <a:buFont typeface="Arial" panose="020B0604020202020204" pitchFamily="34" charset="0"/>
              <a:buChar char="•"/>
            </a:pPr>
            <a:r>
              <a:rPr lang="en-US" sz="2800" dirty="0">
                <a:solidFill>
                  <a:schemeClr val="bg1"/>
                </a:solidFill>
              </a:rPr>
              <a:t>What does friendship look like?</a:t>
            </a:r>
          </a:p>
          <a:p>
            <a:pPr marL="352044" indent="-352044">
              <a:spcBef>
                <a:spcPct val="20000"/>
              </a:spcBef>
              <a:spcAft>
                <a:spcPts val="600"/>
              </a:spcAft>
              <a:buClr>
                <a:schemeClr val="bg1"/>
              </a:buClr>
              <a:buFont typeface="Arial" panose="020B0604020202020204" pitchFamily="34" charset="0"/>
              <a:buChar char="•"/>
            </a:pPr>
            <a:r>
              <a:rPr lang="en-US" sz="2800" dirty="0">
                <a:solidFill>
                  <a:schemeClr val="bg1"/>
                </a:solidFill>
              </a:rPr>
              <a:t>How does structure help us find friends?</a:t>
            </a:r>
          </a:p>
          <a:p>
            <a:pPr marL="352044" indent="-352044">
              <a:spcBef>
                <a:spcPct val="20000"/>
              </a:spcBef>
              <a:spcAft>
                <a:spcPts val="600"/>
              </a:spcAft>
              <a:buClr>
                <a:schemeClr val="bg1"/>
              </a:buClr>
              <a:buFont typeface="Arial" panose="020B0604020202020204" pitchFamily="34" charset="0"/>
              <a:buChar char="•"/>
            </a:pPr>
            <a:r>
              <a:rPr lang="en-US" sz="2800" dirty="0">
                <a:solidFill>
                  <a:schemeClr val="bg1"/>
                </a:solidFill>
              </a:rPr>
              <a:t>Planning your friendship journey</a:t>
            </a:r>
          </a:p>
          <a:p>
            <a:pPr marL="352044" indent="-352044">
              <a:spcBef>
                <a:spcPct val="20000"/>
              </a:spcBef>
              <a:spcAft>
                <a:spcPts val="600"/>
              </a:spcAft>
              <a:buClr>
                <a:schemeClr val="bg1"/>
              </a:buClr>
              <a:buFont typeface="Arial" panose="020B0604020202020204" pitchFamily="34" charset="0"/>
              <a:buChar char="•"/>
            </a:pPr>
            <a:r>
              <a:rPr lang="en-US" sz="2800" dirty="0">
                <a:solidFill>
                  <a:schemeClr val="bg1"/>
                </a:solidFill>
              </a:rPr>
              <a:t>Ways to find people</a:t>
            </a:r>
          </a:p>
          <a:p>
            <a:pPr marL="352044" indent="-352044">
              <a:spcBef>
                <a:spcPct val="20000"/>
              </a:spcBef>
              <a:spcAft>
                <a:spcPts val="600"/>
              </a:spcAft>
              <a:buClr>
                <a:schemeClr val="bg1"/>
              </a:buClr>
              <a:buFont typeface="Arial" panose="020B0604020202020204" pitchFamily="34" charset="0"/>
              <a:buChar char="•"/>
            </a:pPr>
            <a:r>
              <a:rPr lang="en-US" sz="2800" dirty="0">
                <a:solidFill>
                  <a:schemeClr val="bg1"/>
                </a:solidFill>
              </a:rPr>
              <a:t>Tips for staying safe when meeting new people</a:t>
            </a:r>
          </a:p>
        </p:txBody>
      </p:sp>
    </p:spTree>
    <p:extLst>
      <p:ext uri="{BB962C8B-B14F-4D97-AF65-F5344CB8AC3E}">
        <p14:creationId xmlns:p14="http://schemas.microsoft.com/office/powerpoint/2010/main" val="131279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24551" y="2125336"/>
            <a:ext cx="6445250" cy="2228850"/>
          </a:xfrm>
        </p:spPr>
        <p:txBody>
          <a:bodyPr vert="horz" lIns="91440" tIns="45720" rIns="91440" bIns="45720" rtlCol="0" anchor="b">
            <a:normAutofit/>
          </a:bodyPr>
          <a:lstStyle/>
          <a:p>
            <a:pPr algn="ctr"/>
            <a:r>
              <a:rPr lang="en-US" sz="6000"/>
              <a:t> Introductions </a:t>
            </a:r>
            <a:br>
              <a:rPr lang="en-US" sz="6000"/>
            </a:br>
            <a:endParaRPr lang="en-US" sz="5400"/>
          </a:p>
        </p:txBody>
      </p:sp>
      <p:pic>
        <p:nvPicPr>
          <p:cNvPr id="7" name="Content Placeholder 6" descr="Values Into Action logo with a list of the organizations values: Adapting, respecting, dedicated, kind, transforming, open-minded, and accountable.">
            <a:extLst>
              <a:ext uri="{FF2B5EF4-FFF2-40B4-BE49-F238E27FC236}">
                <a16:creationId xmlns:a16="http://schemas.microsoft.com/office/drawing/2014/main" id="{11EBED7A-F6EA-40B7-BACF-7CD077C8CC3A}"/>
              </a:ext>
            </a:extLst>
          </p:cNvPr>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r="-1" b="4517"/>
          <a:stretch/>
        </p:blipFill>
        <p:spPr>
          <a:xfrm>
            <a:off x="7493000" y="0"/>
            <a:ext cx="4699000" cy="6967538"/>
          </a:xfrm>
          <a:prstGeom prst="rect">
            <a:avLst/>
          </a:prstGeom>
        </p:spPr>
      </p:pic>
      <p:grpSp>
        <p:nvGrpSpPr>
          <p:cNvPr id="4" name="Group 3" descr="Logo that says &quot;True Friendships: Friendship is for everyone!&quot;">
            <a:extLst>
              <a:ext uri="{FF2B5EF4-FFF2-40B4-BE49-F238E27FC236}">
                <a16:creationId xmlns:a16="http://schemas.microsoft.com/office/drawing/2014/main" id="{0F1BA57C-B842-4B12-A3EA-840DC9341752}"/>
              </a:ext>
            </a:extLst>
          </p:cNvPr>
          <p:cNvGrpSpPr/>
          <p:nvPr/>
        </p:nvGrpSpPr>
        <p:grpSpPr>
          <a:xfrm>
            <a:off x="4251489" y="5279010"/>
            <a:ext cx="2190374" cy="1253514"/>
            <a:chOff x="5250730" y="607864"/>
            <a:chExt cx="5043340" cy="3016486"/>
          </a:xfrm>
        </p:grpSpPr>
        <p:sp>
          <p:nvSpPr>
            <p:cNvPr id="5" name="Rectangle: Rounded Corners 4">
              <a:extLst>
                <a:ext uri="{FF2B5EF4-FFF2-40B4-BE49-F238E27FC236}">
                  <a16:creationId xmlns:a16="http://schemas.microsoft.com/office/drawing/2014/main" id="{5EB78C36-86AC-3FA8-E454-9C4EA1A62A20}"/>
                </a:ext>
              </a:extLst>
            </p:cNvPr>
            <p:cNvSpPr/>
            <p:nvPr/>
          </p:nvSpPr>
          <p:spPr>
            <a:xfrm>
              <a:off x="5250730" y="607864"/>
              <a:ext cx="5043340" cy="3016486"/>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logo&#10;&#10;Description automatically generated">
              <a:extLst>
                <a:ext uri="{FF2B5EF4-FFF2-40B4-BE49-F238E27FC236}">
                  <a16:creationId xmlns:a16="http://schemas.microsoft.com/office/drawing/2014/main" id="{85CA3066-08FB-4138-AE7C-06EAFDA0E646}"/>
                </a:ext>
              </a:extLst>
            </p:cNvPr>
            <p:cNvPicPr>
              <a:picLocks noChangeAspect="1"/>
            </p:cNvPicPr>
            <p:nvPr/>
          </p:nvPicPr>
          <p:blipFill>
            <a:blip r:embed="rId4"/>
            <a:stretch>
              <a:fillRect/>
            </a:stretch>
          </p:blipFill>
          <p:spPr>
            <a:xfrm>
              <a:off x="5386301" y="790905"/>
              <a:ext cx="4761905" cy="2638095"/>
            </a:xfrm>
            <a:prstGeom prst="rect">
              <a:avLst/>
            </a:prstGeom>
            <a:ln>
              <a:noFill/>
            </a:ln>
          </p:spPr>
        </p:pic>
      </p:grpSp>
    </p:spTree>
    <p:extLst>
      <p:ext uri="{BB962C8B-B14F-4D97-AF65-F5344CB8AC3E}">
        <p14:creationId xmlns:p14="http://schemas.microsoft.com/office/powerpoint/2010/main" val="151136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8"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72" name="Rectangle 71">
            <a:extLst>
              <a:ext uri="{FF2B5EF4-FFF2-40B4-BE49-F238E27FC236}">
                <a16:creationId xmlns:a16="http://schemas.microsoft.com/office/drawing/2014/main" id="{2654A105-F18C-4E12-B11B-51B12174B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CFD15E3E-4D65-6459-232E-F850E9C68382}"/>
              </a:ext>
              <a:ext uri="{C183D7F6-B498-43B3-948B-1728B52AA6E4}">
                <adec:decorative xmlns:adec="http://schemas.microsoft.com/office/drawing/2017/decorative" val="1"/>
              </a:ext>
            </a:extLst>
          </p:cNvPr>
          <p:cNvGrpSpPr/>
          <p:nvPr/>
        </p:nvGrpSpPr>
        <p:grpSpPr>
          <a:xfrm>
            <a:off x="0" y="0"/>
            <a:ext cx="12192000" cy="1894788"/>
            <a:chOff x="0" y="0"/>
            <a:chExt cx="12192000" cy="1894788"/>
          </a:xfrm>
        </p:grpSpPr>
        <p:sp>
          <p:nvSpPr>
            <p:cNvPr id="8" name="Speech Bubble: Rectangle 7">
              <a:extLst>
                <a:ext uri="{FF2B5EF4-FFF2-40B4-BE49-F238E27FC236}">
                  <a16:creationId xmlns:a16="http://schemas.microsoft.com/office/drawing/2014/main" id="{B5BC83E6-48BD-23BA-DBB0-D755A9590639}"/>
                </a:ext>
              </a:extLst>
            </p:cNvPr>
            <p:cNvSpPr/>
            <p:nvPr/>
          </p:nvSpPr>
          <p:spPr>
            <a:xfrm>
              <a:off x="1074655" y="0"/>
              <a:ext cx="6749592" cy="1875934"/>
            </a:xfrm>
            <a:prstGeom prst="wedgeRectCallout">
              <a:avLst>
                <a:gd name="adj1" fmla="val -20601"/>
                <a:gd name="adj2" fmla="val 80147"/>
              </a:avLst>
            </a:prstGeom>
            <a:solidFill>
              <a:srgbClr val="1740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91FA41-2F19-22FA-F77F-CAB733FF9190}"/>
                </a:ext>
              </a:extLst>
            </p:cNvPr>
            <p:cNvSpPr/>
            <p:nvPr/>
          </p:nvSpPr>
          <p:spPr>
            <a:xfrm>
              <a:off x="0" y="0"/>
              <a:ext cx="12192000" cy="1894788"/>
            </a:xfrm>
            <a:prstGeom prst="rect">
              <a:avLst/>
            </a:prstGeom>
            <a:solidFill>
              <a:srgbClr val="1740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idx="4294967295"/>
          </p:nvPr>
        </p:nvSpPr>
        <p:spPr>
          <a:xfrm>
            <a:off x="545347" y="429686"/>
            <a:ext cx="10571998" cy="970450"/>
          </a:xfrm>
          <a:effectLst/>
        </p:spPr>
        <p:txBody>
          <a:bodyPr vert="horz" lIns="91440" tIns="45720" rIns="91440" bIns="45720" rtlCol="0" anchor="ctr">
            <a:normAutofit/>
          </a:bodyPr>
          <a:lstStyle/>
          <a:p>
            <a:r>
              <a:rPr lang="en-US">
                <a:solidFill>
                  <a:schemeClr val="tx1"/>
                </a:solidFill>
              </a:rPr>
              <a:t>Why We are Here</a:t>
            </a:r>
          </a:p>
        </p:txBody>
      </p:sp>
      <p:sp>
        <p:nvSpPr>
          <p:cNvPr id="3" name="TextBox 2">
            <a:extLst>
              <a:ext uri="{FF2B5EF4-FFF2-40B4-BE49-F238E27FC236}">
                <a16:creationId xmlns:a16="http://schemas.microsoft.com/office/drawing/2014/main" id="{176ACC41-76FD-7B5D-B6B1-F894BED8695D}"/>
              </a:ext>
            </a:extLst>
          </p:cNvPr>
          <p:cNvSpPr txBox="1"/>
          <p:nvPr/>
        </p:nvSpPr>
        <p:spPr>
          <a:xfrm>
            <a:off x="545347" y="2689868"/>
            <a:ext cx="10915420" cy="3536024"/>
          </a:xfrm>
          <a:prstGeom prst="rect">
            <a:avLst/>
          </a:prstGeom>
          <a:effectLst/>
        </p:spPr>
        <p:txBody>
          <a:bodyPr vert="horz" lIns="91440" tIns="45720" rIns="91440" bIns="45720" rtlCol="0" anchor="t">
            <a:normAutofit fontScale="85000" lnSpcReduction="20000"/>
          </a:bodyPr>
          <a:lstStyle/>
          <a:p>
            <a:pPr marL="457200" indent="-457200">
              <a:lnSpc>
                <a:spcPct val="170000"/>
              </a:lnSpc>
              <a:spcBef>
                <a:spcPct val="20000"/>
              </a:spcBef>
              <a:spcAft>
                <a:spcPts val="600"/>
              </a:spcAft>
              <a:buClr>
                <a:schemeClr val="bg1"/>
              </a:buClr>
              <a:buFont typeface="Arial" panose="020B0604020202020204" pitchFamily="34" charset="0"/>
              <a:buChar char="•"/>
            </a:pPr>
            <a:r>
              <a:rPr lang="en-US" sz="3200" dirty="0">
                <a:solidFill>
                  <a:schemeClr val="bg1"/>
                </a:solidFill>
              </a:rPr>
              <a:t>Meeting new people can be hard, and sometimes scary. But it doesn’t have to be!</a:t>
            </a:r>
          </a:p>
          <a:p>
            <a:pPr marL="457200" indent="-457200">
              <a:lnSpc>
                <a:spcPct val="170000"/>
              </a:lnSpc>
              <a:spcBef>
                <a:spcPct val="20000"/>
              </a:spcBef>
              <a:spcAft>
                <a:spcPts val="600"/>
              </a:spcAft>
              <a:buClr>
                <a:schemeClr val="bg1"/>
              </a:buClr>
              <a:buFont typeface="Arial" panose="020B0604020202020204" pitchFamily="34" charset="0"/>
              <a:buChar char="•"/>
            </a:pPr>
            <a:r>
              <a:rPr lang="en-US" sz="3200" dirty="0">
                <a:solidFill>
                  <a:schemeClr val="bg1"/>
                </a:solidFill>
              </a:rPr>
              <a:t>We can create safety by drawing on lessons from past experiences and planning for our friendship journeys.</a:t>
            </a:r>
          </a:p>
          <a:p>
            <a:pPr marL="457200" indent="-457200">
              <a:lnSpc>
                <a:spcPct val="170000"/>
              </a:lnSpc>
              <a:spcBef>
                <a:spcPct val="20000"/>
              </a:spcBef>
              <a:spcAft>
                <a:spcPts val="600"/>
              </a:spcAft>
              <a:buClr>
                <a:schemeClr val="bg1"/>
              </a:buClr>
              <a:buFont typeface="Arial" panose="020B0604020202020204" pitchFamily="34" charset="0"/>
              <a:buChar char="•"/>
            </a:pPr>
            <a:r>
              <a:rPr lang="en-US" sz="3200" dirty="0">
                <a:solidFill>
                  <a:schemeClr val="bg1"/>
                </a:solidFill>
              </a:rPr>
              <a:t>Everyone’s journey is unique; make it your own!</a:t>
            </a:r>
          </a:p>
        </p:txBody>
      </p:sp>
    </p:spTree>
    <p:extLst>
      <p:ext uri="{BB962C8B-B14F-4D97-AF65-F5344CB8AC3E}">
        <p14:creationId xmlns:p14="http://schemas.microsoft.com/office/powerpoint/2010/main" val="213274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8"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72" name="Rectangle 71">
            <a:extLst>
              <a:ext uri="{FF2B5EF4-FFF2-40B4-BE49-F238E27FC236}">
                <a16:creationId xmlns:a16="http://schemas.microsoft.com/office/drawing/2014/main" id="{2654A105-F18C-4E12-B11B-51B12174B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91FA41-2F19-22FA-F77F-CAB733FF9190}"/>
              </a:ext>
              <a:ext uri="{C183D7F6-B498-43B3-948B-1728B52AA6E4}">
                <adec:decorative xmlns:adec="http://schemas.microsoft.com/office/drawing/2017/decorative" val="1"/>
              </a:ext>
            </a:extLst>
          </p:cNvPr>
          <p:cNvSpPr/>
          <p:nvPr/>
        </p:nvSpPr>
        <p:spPr>
          <a:xfrm>
            <a:off x="0" y="0"/>
            <a:ext cx="12192000" cy="1410780"/>
          </a:xfrm>
          <a:prstGeom prst="rect">
            <a:avLst/>
          </a:prstGeom>
          <a:solidFill>
            <a:srgbClr val="1740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357513" y="220165"/>
            <a:ext cx="10571998" cy="970450"/>
          </a:xfrm>
          <a:effectLst/>
        </p:spPr>
        <p:txBody>
          <a:bodyPr vert="horz" lIns="91440" tIns="45720" rIns="91440" bIns="45720" rtlCol="0" anchor="ctr">
            <a:normAutofit/>
          </a:bodyPr>
          <a:lstStyle/>
          <a:p>
            <a:r>
              <a:rPr lang="en-US">
                <a:solidFill>
                  <a:schemeClr val="tx1"/>
                </a:solidFill>
              </a:rPr>
              <a:t>Step 1: What Does Friendship Look Like?</a:t>
            </a:r>
          </a:p>
        </p:txBody>
      </p:sp>
      <p:sp>
        <p:nvSpPr>
          <p:cNvPr id="4" name="TextBox 3">
            <a:extLst>
              <a:ext uri="{FF2B5EF4-FFF2-40B4-BE49-F238E27FC236}">
                <a16:creationId xmlns:a16="http://schemas.microsoft.com/office/drawing/2014/main" id="{EBE16F84-2F7D-8B82-A0AE-DC0AFE2B9EAE}"/>
              </a:ext>
            </a:extLst>
          </p:cNvPr>
          <p:cNvSpPr txBox="1"/>
          <p:nvPr/>
        </p:nvSpPr>
        <p:spPr>
          <a:xfrm>
            <a:off x="7754716" y="1577605"/>
            <a:ext cx="3970927" cy="4391483"/>
          </a:xfrm>
          <a:prstGeom prst="rect">
            <a:avLst/>
          </a:prstGeom>
          <a:effectLst/>
        </p:spPr>
        <p:txBody>
          <a:bodyPr vert="horz" lIns="91440" tIns="45720" rIns="91440" bIns="45720" rtlCol="0" anchor="t">
            <a:normAutofit fontScale="85000" lnSpcReduction="10000"/>
          </a:bodyPr>
          <a:lstStyle/>
          <a:p>
            <a:pPr>
              <a:spcBef>
                <a:spcPct val="20000"/>
              </a:spcBef>
              <a:spcAft>
                <a:spcPts val="600"/>
              </a:spcAft>
              <a:buClr>
                <a:schemeClr val="bg1"/>
              </a:buClr>
            </a:pPr>
            <a:r>
              <a:rPr lang="en-US" sz="2800" dirty="0">
                <a:solidFill>
                  <a:schemeClr val="bg1"/>
                </a:solidFill>
              </a:rPr>
              <a:t>Friends are people who:</a:t>
            </a:r>
          </a:p>
          <a:p>
            <a:pPr marL="457200" indent="-457200">
              <a:spcBef>
                <a:spcPct val="20000"/>
              </a:spcBef>
              <a:spcAft>
                <a:spcPts val="600"/>
              </a:spcAft>
              <a:buClr>
                <a:schemeClr val="bg1"/>
              </a:buClr>
              <a:buFont typeface="Arial" panose="020B0604020202020204" pitchFamily="34" charset="0"/>
              <a:buChar char="•"/>
            </a:pPr>
            <a:r>
              <a:rPr lang="en-US" sz="2800" dirty="0">
                <a:solidFill>
                  <a:schemeClr val="bg1"/>
                </a:solidFill>
              </a:rPr>
              <a:t>Spend time with you</a:t>
            </a:r>
          </a:p>
          <a:p>
            <a:pPr marL="457200" indent="-457200">
              <a:spcBef>
                <a:spcPct val="20000"/>
              </a:spcBef>
              <a:spcAft>
                <a:spcPts val="600"/>
              </a:spcAft>
              <a:buClr>
                <a:schemeClr val="bg1"/>
              </a:buClr>
              <a:buFont typeface="Arial" panose="020B0604020202020204" pitchFamily="34" charset="0"/>
              <a:buChar char="•"/>
            </a:pPr>
            <a:r>
              <a:rPr lang="en-US" sz="2800" dirty="0">
                <a:solidFill>
                  <a:schemeClr val="bg1"/>
                </a:solidFill>
              </a:rPr>
              <a:t>Support you</a:t>
            </a:r>
          </a:p>
          <a:p>
            <a:pPr marL="457200" indent="-457200">
              <a:spcBef>
                <a:spcPct val="20000"/>
              </a:spcBef>
              <a:spcAft>
                <a:spcPts val="600"/>
              </a:spcAft>
              <a:buClr>
                <a:schemeClr val="bg1"/>
              </a:buClr>
              <a:buFont typeface="Arial" panose="020B0604020202020204" pitchFamily="34" charset="0"/>
              <a:buChar char="•"/>
            </a:pPr>
            <a:r>
              <a:rPr lang="en-US" sz="2800" dirty="0">
                <a:solidFill>
                  <a:schemeClr val="bg1"/>
                </a:solidFill>
              </a:rPr>
              <a:t>Do fun things with you</a:t>
            </a:r>
          </a:p>
          <a:p>
            <a:pPr marL="457200" indent="-457200">
              <a:spcBef>
                <a:spcPct val="20000"/>
              </a:spcBef>
              <a:spcAft>
                <a:spcPts val="600"/>
              </a:spcAft>
              <a:buClr>
                <a:schemeClr val="bg1"/>
              </a:buClr>
              <a:buFont typeface="Arial" panose="020B0604020202020204" pitchFamily="34" charset="0"/>
              <a:buChar char="•"/>
            </a:pPr>
            <a:r>
              <a:rPr lang="en-US" sz="2800" dirty="0">
                <a:solidFill>
                  <a:schemeClr val="bg1"/>
                </a:solidFill>
              </a:rPr>
              <a:t>Share similar interests and beliefs as you</a:t>
            </a:r>
          </a:p>
          <a:p>
            <a:pPr marL="457200" indent="-457200">
              <a:spcBef>
                <a:spcPct val="20000"/>
              </a:spcBef>
              <a:spcAft>
                <a:spcPts val="600"/>
              </a:spcAft>
              <a:buClr>
                <a:schemeClr val="bg1"/>
              </a:buClr>
              <a:buFont typeface="Arial" panose="020B0604020202020204" pitchFamily="34" charset="0"/>
              <a:buChar char="•"/>
            </a:pPr>
            <a:r>
              <a:rPr lang="en-US" sz="2800" dirty="0">
                <a:solidFill>
                  <a:schemeClr val="bg1"/>
                </a:solidFill>
              </a:rPr>
              <a:t>Make you feel happy</a:t>
            </a:r>
          </a:p>
          <a:p>
            <a:pPr marL="457200" indent="-457200">
              <a:spcBef>
                <a:spcPct val="20000"/>
              </a:spcBef>
              <a:spcAft>
                <a:spcPts val="600"/>
              </a:spcAft>
              <a:buClr>
                <a:schemeClr val="bg1"/>
              </a:buClr>
              <a:buFont typeface="Arial" panose="020B0604020202020204" pitchFamily="34" charset="0"/>
              <a:buChar char="•"/>
            </a:pPr>
            <a:r>
              <a:rPr lang="en-US" sz="2800" dirty="0">
                <a:solidFill>
                  <a:schemeClr val="bg1"/>
                </a:solidFill>
              </a:rPr>
              <a:t>Make you feel </a:t>
            </a:r>
            <a:r>
              <a:rPr lang="en-US" sz="2800" u="sng" dirty="0">
                <a:solidFill>
                  <a:schemeClr val="bg1"/>
                </a:solidFill>
              </a:rPr>
              <a:t>safe</a:t>
            </a:r>
            <a:endParaRPr lang="en-US" sz="2800" dirty="0">
              <a:solidFill>
                <a:schemeClr val="bg1"/>
              </a:solidFill>
            </a:endParaRPr>
          </a:p>
          <a:p>
            <a:pPr>
              <a:spcBef>
                <a:spcPct val="20000"/>
              </a:spcBef>
              <a:spcAft>
                <a:spcPts val="600"/>
              </a:spcAft>
              <a:buClr>
                <a:schemeClr val="bg1"/>
              </a:buClr>
            </a:pPr>
            <a:endParaRPr lang="en-US" sz="2800" dirty="0">
              <a:solidFill>
                <a:schemeClr val="bg1"/>
              </a:solidFill>
            </a:endParaRPr>
          </a:p>
        </p:txBody>
      </p:sp>
      <p:pic>
        <p:nvPicPr>
          <p:cNvPr id="6" name="Picture 5">
            <a:extLst>
              <a:ext uri="{FF2B5EF4-FFF2-40B4-BE49-F238E27FC236}">
                <a16:creationId xmlns:a16="http://schemas.microsoft.com/office/drawing/2014/main" id="{1B152EB8-E642-3173-D2AF-233AFB380E69}"/>
              </a:ext>
            </a:extLst>
          </p:cNvPr>
          <p:cNvPicPr>
            <a:picLocks noChangeAspect="1"/>
          </p:cNvPicPr>
          <p:nvPr/>
        </p:nvPicPr>
        <p:blipFill rotWithShape="1">
          <a:blip r:embed="rId3"/>
          <a:srcRect l="17967" r="8659"/>
          <a:stretch/>
        </p:blipFill>
        <p:spPr>
          <a:xfrm>
            <a:off x="147727" y="1576340"/>
            <a:ext cx="2752924" cy="2384562"/>
          </a:xfrm>
          <a:prstGeom prst="rect">
            <a:avLst/>
          </a:prstGeom>
        </p:spPr>
      </p:pic>
      <p:pic>
        <p:nvPicPr>
          <p:cNvPr id="11" name="Picture 10">
            <a:extLst>
              <a:ext uri="{FF2B5EF4-FFF2-40B4-BE49-F238E27FC236}">
                <a16:creationId xmlns:a16="http://schemas.microsoft.com/office/drawing/2014/main" id="{714921A5-7118-765F-348E-43546A8C3550}"/>
              </a:ext>
            </a:extLst>
          </p:cNvPr>
          <p:cNvPicPr>
            <a:picLocks noChangeAspect="1"/>
          </p:cNvPicPr>
          <p:nvPr/>
        </p:nvPicPr>
        <p:blipFill>
          <a:blip r:embed="rId4"/>
          <a:stretch>
            <a:fillRect/>
          </a:stretch>
        </p:blipFill>
        <p:spPr>
          <a:xfrm>
            <a:off x="235854" y="3773346"/>
            <a:ext cx="3762900" cy="2905530"/>
          </a:xfrm>
          <a:prstGeom prst="rect">
            <a:avLst/>
          </a:prstGeom>
        </p:spPr>
      </p:pic>
      <p:pic>
        <p:nvPicPr>
          <p:cNvPr id="7" name="Picture 6" descr="A picture of Hermione, Ron, and Harry from a Harry Potter movie. ">
            <a:extLst>
              <a:ext uri="{FF2B5EF4-FFF2-40B4-BE49-F238E27FC236}">
                <a16:creationId xmlns:a16="http://schemas.microsoft.com/office/drawing/2014/main" id="{0EF2FB8F-A7CC-22B2-F4FC-7C1CFCD315EA}"/>
              </a:ext>
            </a:extLst>
          </p:cNvPr>
          <p:cNvPicPr>
            <a:picLocks noChangeAspect="1"/>
          </p:cNvPicPr>
          <p:nvPr/>
        </p:nvPicPr>
        <p:blipFill>
          <a:blip r:embed="rId5"/>
          <a:stretch>
            <a:fillRect/>
          </a:stretch>
        </p:blipFill>
        <p:spPr>
          <a:xfrm>
            <a:off x="2825238" y="1356175"/>
            <a:ext cx="4141172" cy="2492591"/>
          </a:xfrm>
          <a:prstGeom prst="rect">
            <a:avLst/>
          </a:prstGeom>
        </p:spPr>
      </p:pic>
      <p:pic>
        <p:nvPicPr>
          <p:cNvPr id="10" name="Picture 9" descr="A picture of two robots, R2-D2 and C3-P0 from Star Wars.">
            <a:extLst>
              <a:ext uri="{FF2B5EF4-FFF2-40B4-BE49-F238E27FC236}">
                <a16:creationId xmlns:a16="http://schemas.microsoft.com/office/drawing/2014/main" id="{A72FB5B7-E793-5828-6903-2F4D273CD084}"/>
              </a:ext>
            </a:extLst>
          </p:cNvPr>
          <p:cNvPicPr>
            <a:picLocks noChangeAspect="1"/>
          </p:cNvPicPr>
          <p:nvPr/>
        </p:nvPicPr>
        <p:blipFill>
          <a:blip r:embed="rId6"/>
          <a:stretch>
            <a:fillRect/>
          </a:stretch>
        </p:blipFill>
        <p:spPr>
          <a:xfrm>
            <a:off x="3903689" y="3351253"/>
            <a:ext cx="2752924" cy="2288296"/>
          </a:xfrm>
          <a:prstGeom prst="rect">
            <a:avLst/>
          </a:prstGeom>
        </p:spPr>
      </p:pic>
      <p:sp>
        <p:nvSpPr>
          <p:cNvPr id="19" name="TextBox 18">
            <a:extLst>
              <a:ext uri="{FF2B5EF4-FFF2-40B4-BE49-F238E27FC236}">
                <a16:creationId xmlns:a16="http://schemas.microsoft.com/office/drawing/2014/main" id="{096534C6-E792-5E6D-EFD7-82265B01A6A5}"/>
              </a:ext>
            </a:extLst>
          </p:cNvPr>
          <p:cNvSpPr txBox="1"/>
          <p:nvPr/>
        </p:nvSpPr>
        <p:spPr>
          <a:xfrm>
            <a:off x="4590794" y="5870848"/>
            <a:ext cx="7166878" cy="766987"/>
          </a:xfrm>
          <a:prstGeom prst="rect">
            <a:avLst/>
          </a:prstGeom>
          <a:effectLst/>
        </p:spPr>
        <p:txBody>
          <a:bodyPr vert="horz" lIns="91440" tIns="45720" rIns="91440" bIns="45720" rtlCol="0" anchor="t">
            <a:normAutofit fontScale="85000" lnSpcReduction="20000"/>
          </a:bodyPr>
          <a:lstStyle/>
          <a:p>
            <a:pPr>
              <a:spcBef>
                <a:spcPct val="20000"/>
              </a:spcBef>
              <a:spcAft>
                <a:spcPts val="600"/>
              </a:spcAft>
              <a:buClr>
                <a:schemeClr val="bg1"/>
              </a:buClr>
            </a:pPr>
            <a:r>
              <a:rPr lang="en-US" sz="2800" b="1" dirty="0">
                <a:solidFill>
                  <a:schemeClr val="bg1"/>
                </a:solidFill>
              </a:rPr>
              <a:t>Tell us! </a:t>
            </a:r>
            <a:r>
              <a:rPr lang="en-US" sz="2800" dirty="0">
                <a:solidFill>
                  <a:schemeClr val="bg1"/>
                </a:solidFill>
              </a:rPr>
              <a:t>Who is someone in your life that makes you feel happy and safe?</a:t>
            </a:r>
            <a:endParaRPr lang="en-US" sz="2800" u="sng" dirty="0">
              <a:solidFill>
                <a:schemeClr val="bg1"/>
              </a:solidFill>
            </a:endParaRPr>
          </a:p>
          <a:p>
            <a:pPr marL="457200" indent="-457200">
              <a:spcBef>
                <a:spcPct val="20000"/>
              </a:spcBef>
              <a:spcAft>
                <a:spcPts val="600"/>
              </a:spcAft>
              <a:buClr>
                <a:schemeClr val="bg1"/>
              </a:buClr>
              <a:buFont typeface="Arial" panose="020B0604020202020204" pitchFamily="34" charset="0"/>
              <a:buChar char="•"/>
            </a:pPr>
            <a:endParaRPr lang="en-US" sz="2800" dirty="0">
              <a:solidFill>
                <a:schemeClr val="bg1"/>
              </a:solidFill>
            </a:endParaRPr>
          </a:p>
          <a:p>
            <a:pPr>
              <a:spcBef>
                <a:spcPct val="20000"/>
              </a:spcBef>
              <a:spcAft>
                <a:spcPts val="600"/>
              </a:spcAft>
              <a:buClr>
                <a:schemeClr val="bg1"/>
              </a:buClr>
            </a:pPr>
            <a:endParaRPr lang="en-US" sz="2800" dirty="0">
              <a:solidFill>
                <a:schemeClr val="bg1"/>
              </a:solidFill>
            </a:endParaRPr>
          </a:p>
        </p:txBody>
      </p:sp>
    </p:spTree>
    <p:extLst>
      <p:ext uri="{BB962C8B-B14F-4D97-AF65-F5344CB8AC3E}">
        <p14:creationId xmlns:p14="http://schemas.microsoft.com/office/powerpoint/2010/main" val="355733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ACECE1E4-636E-48DB-87ED-4A76DC9337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B184D97F018174FB78F1935C2B432B0" ma:contentTypeVersion="15" ma:contentTypeDescription="Create a new document." ma:contentTypeScope="" ma:versionID="3fd8eb408cf495a1f3909246b1835cca">
  <xsd:schema xmlns:xsd="http://www.w3.org/2001/XMLSchema" xmlns:xs="http://www.w3.org/2001/XMLSchema" xmlns:p="http://schemas.microsoft.com/office/2006/metadata/properties" xmlns:ns2="972df747-2580-4b5d-84bb-bd6a3a60c2fe" xmlns:ns3="8e133fa3-1ba4-4851-b4f4-a31cae951106" targetNamespace="http://schemas.microsoft.com/office/2006/metadata/properties" ma:root="true" ma:fieldsID="f5a31bbf57471e382315ddc87f974713" ns2:_="" ns3:_="">
    <xsd:import namespace="972df747-2580-4b5d-84bb-bd6a3a60c2fe"/>
    <xsd:import namespace="8e133fa3-1ba4-4851-b4f4-a31cae95110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2df747-2580-4b5d-84bb-bd6a3a60c2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1fa7252-17c6-4f48-a5ca-bebcdce5e37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133fa3-1ba4-4851-b4f4-a31cae95110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18eef91-83c9-4847-a00b-ef4b094bd1ed}" ma:internalName="TaxCatchAll" ma:showField="CatchAllData" ma:web="8e133fa3-1ba4-4851-b4f4-a31cae95110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e133fa3-1ba4-4851-b4f4-a31cae951106" xsi:nil="true"/>
    <lcf76f155ced4ddcb4097134ff3c332f xmlns="972df747-2580-4b5d-84bb-bd6a3a60c2f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8AA73A5-166E-4760-847A-4D5437F08E2E}">
  <ds:schemaRefs>
    <ds:schemaRef ds:uri="http://schemas.microsoft.com/sharepoint/v3/contenttype/forms"/>
  </ds:schemaRefs>
</ds:datastoreItem>
</file>

<file path=customXml/itemProps2.xml><?xml version="1.0" encoding="utf-8"?>
<ds:datastoreItem xmlns:ds="http://schemas.openxmlformats.org/officeDocument/2006/customXml" ds:itemID="{634D1644-AAC9-4E15-B675-94E14CD10C53}">
  <ds:schemaRefs>
    <ds:schemaRef ds:uri="8e133fa3-1ba4-4851-b4f4-a31cae951106"/>
    <ds:schemaRef ds:uri="972df747-2580-4b5d-84bb-bd6a3a60c2f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1D62FC1-EB06-4816-B728-3DE047C5D6C0}">
  <ds:schemaRefs>
    <ds:schemaRef ds:uri="8e133fa3-1ba4-4851-b4f4-a31cae951106"/>
    <ds:schemaRef ds:uri="972df747-2580-4b5d-84bb-bd6a3a60c2fe"/>
    <ds:schemaRef ds:uri="a6329162-fcbf-48e9-af9f-4ee3f8e5d2d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TM03090434[[fn=Wood Type]]</Template>
  <TotalTime>557</TotalTime>
  <Words>1331</Words>
  <Application>Microsoft Office PowerPoint</Application>
  <PresentationFormat>Widescreen</PresentationFormat>
  <Paragraphs>141</Paragraphs>
  <Slides>20</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Century Gothic</vt:lpstr>
      <vt:lpstr>Wingdings 2</vt:lpstr>
      <vt:lpstr>Quotable</vt:lpstr>
      <vt:lpstr>WELCOME!</vt:lpstr>
      <vt:lpstr>Special thanks to the Pennsylvania Developmental Disabilities Council for funding this project!</vt:lpstr>
      <vt:lpstr> True Friendships– Project Partners</vt:lpstr>
      <vt:lpstr> True Friendships – Purpose</vt:lpstr>
      <vt:lpstr>Let’s Zoom! </vt:lpstr>
      <vt:lpstr>Learning Session Agenda</vt:lpstr>
      <vt:lpstr> Introductions  </vt:lpstr>
      <vt:lpstr>Why We are Here</vt:lpstr>
      <vt:lpstr>Step 1: What Does Friendship Look Like?</vt:lpstr>
      <vt:lpstr>What Friendship Means to YOU</vt:lpstr>
      <vt:lpstr>Why is Structure Important?</vt:lpstr>
      <vt:lpstr>Step 2: Painting Your Friendship Picture</vt:lpstr>
      <vt:lpstr>Step 2: Good Life Vision</vt:lpstr>
      <vt:lpstr>Step 2: What to Avoid in the Future</vt:lpstr>
      <vt:lpstr>Step 3: Find Your People Through Others</vt:lpstr>
      <vt:lpstr>Step 3: Find Your People in New Places</vt:lpstr>
      <vt:lpstr>Tips for Staying Safe on Your Friendship Journey </vt:lpstr>
      <vt:lpstr>Questions?</vt:lpstr>
      <vt:lpstr>Upcoming Events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Milano-Davis</dc:creator>
  <cp:lastModifiedBy>Alex Brosseau</cp:lastModifiedBy>
  <cp:revision>3</cp:revision>
  <cp:lastPrinted>2023-08-23T13:13:03Z</cp:lastPrinted>
  <dcterms:created xsi:type="dcterms:W3CDTF">2022-02-04T17:37:32Z</dcterms:created>
  <dcterms:modified xsi:type="dcterms:W3CDTF">2024-05-15T22:00:52Z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0x010100CB184D97F018174FB78F1935C2B432B0</vt:lpwstr>
  </property>
  <property fmtid="{D5CDD505-2E9C-101B-9397-08002B2CF9AE}" pid="3" name="MediaServiceImageTags">
    <vt:lpwstr/>
  </property>
</Properties>
</file>